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4" r:id="rId2"/>
    <p:sldId id="257" r:id="rId3"/>
    <p:sldId id="258" r:id="rId4"/>
    <p:sldId id="293" r:id="rId5"/>
    <p:sldId id="281" r:id="rId6"/>
    <p:sldId id="282" r:id="rId7"/>
    <p:sldId id="283" r:id="rId8"/>
    <p:sldId id="294" r:id="rId9"/>
    <p:sldId id="285" r:id="rId10"/>
    <p:sldId id="272" r:id="rId11"/>
    <p:sldId id="274" r:id="rId12"/>
    <p:sldId id="286" r:id="rId13"/>
    <p:sldId id="295" r:id="rId14"/>
    <p:sldId id="266" r:id="rId15"/>
    <p:sldId id="276" r:id="rId16"/>
    <p:sldId id="277" r:id="rId17"/>
    <p:sldId id="278" r:id="rId18"/>
    <p:sldId id="288" r:id="rId19"/>
    <p:sldId id="280" r:id="rId20"/>
    <p:sldId id="28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678" autoAdjust="0"/>
  </p:normalViewPr>
  <p:slideViewPr>
    <p:cSldViewPr snapToGrid="0">
      <p:cViewPr>
        <p:scale>
          <a:sx n="77" d="100"/>
          <a:sy n="77" d="100"/>
        </p:scale>
        <p:origin x="45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7T06:39:46.002"/>
    </inkml:context>
    <inkml:brush xml:id="br0">
      <inkml:brushProperty name="width" value="0.1" units="cm"/>
      <inkml:brushProperty name="height" value="0.1" units="cm"/>
      <inkml:brushProperty name="color" value="#FFFFFF"/>
    </inkml:brush>
  </inkml:definitions>
  <inkml:trace contextRef="#ctx0" brushRef="#br0">79 231 2848 0 0,'0'0'132'0'0,"0"0"12"0"0,0 0-12 0 0,0 0-4 0 0,0 0 0 0 0,1 1-21 0 0,42 18-497 0 0,-41-17 499 0 0,0 0-1 0 0,-1 0 1 0 0,1 0-1 0 0,0 0 1 0 0,-1 0-1 0 0,1 1 1 0 0,-1-1 0 0 0,0 1-1 0 0,0-1 1 0 0,0 1-1 0 0,0 0 1 0 0,0-1-1 0 0,0 1 1 0 0,-1 0-1 0 0,1 0 1 0 0,-1-1-1 0 0,0 1 1 0 0,0 0-1 0 0,0 0 1 0 0,0 0 0 0 0,-1-1-1 0 0,1 1 1 0 0,-1 0-1 0 0,1 0 1 0 0,-1-1-1 0 0,0 1 1 0 0,0 0-109 0 0,-4 21 190 0 0,-14 15-116 0 0,8-23-74 0 0,7-6 0 0 0,2 1 0 0 0,-5-4 0 0 0,3 2 0 0 0,-2-3 16 0 0,5-5 64 0 0,1-1 45 0 0,2 0 118 0 0,25-20 870 0 0,-16 0-630 0 0,-9 15-370 0 0,1 1-1 0 0,-1-1 1 0 0,0 0 0 0 0,0 0-1 0 0,0 1 1 0 0,-1-2 0 0 0,1 1-1 0 0,-1 0 1 0 0,-1 0-1 0 0,1 0 1 0 0,-1 0 0 0 0,1-1-1 0 0,-2 1 1 0 0,1-3-113 0 0,-9-9 11 0 0,-5 21-11 0 0,-3 11 0 0 0,-21 36 0 0 0,-3 33 13 0 0,26-37 54 0 0,13-40-82 0 0,3-5-44 0 0,6-4 45 0 0,22-44 24 0 0,12-58 364 0 0,-22 50-374 0 0,-16 46 0 0 0,-5 4 10 0 0,1 2 33 0 0,-3-4-22 0 0,-10 1 22 0 0,13 5-98 0 0,1 0-18 0 0,0 0-8 0 0,0 0 13 0 0,0 0 26 0 0,-21-7 418 0 0,16 1-380 0 0,5-13 58 0 0,4 11-54 0 0,-7-1 14 0 0,1 3 22 0 0,9 16-22 0 0,2 0-14 0 0,12 6-128 0 0,-10-11 138 0 0,14-9 185 0 0,-22 3-126 0 0,-3 1 21 0 0,0 0-16 0 0,0 0-8 0 0,2 0-13 0 0,9-1-42 0 0,-4-6-11 0 0,0 0 10 0 0,-5 6 44 0 0,-1 0 10 0 0,2-2 0 0 0,-9-21 117 0 0,-12 7-37 0 0,4-5 384 0 0,13 15-517 0 0,1 0 2 0 0,0 0 55 0 0,0 6 17 0 0,1 0-17 0 0,3-4-42 0 0,-3 4 32 0 0,0 1-3 0 0,7 0-44 0 0,2 0-11 0 0,0 5 0 0 0,0 5 0 0 0,-5 1 0 0 0,-1 0 0 0 0,-2 0 0 0 0,2 0 0 0 0,4 5-2 0 0,-6-5 66 0 0,-3 16 10 0 0,1-17-64 0 0,0-6 33 0 0,0 3-32 0 0,-4 1 1 0 0,3-7 49 0 0,1-1 15 0 0,0 0-9 0 0,0-17 61 0 0,5-9-128 0 0,16-36 0 0 0,8-16 0 0 0,1-8-67 0 0,-15 62-708 0 0,-11 15 377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8T09:48:08.415"/>
    </inkml:context>
    <inkml:brush xml:id="br0">
      <inkml:brushProperty name="width" value="0.1" units="cm"/>
      <inkml:brushProperty name="height" value="0.1" units="cm"/>
      <inkml:brushProperty name="color" value="#FFFFFF"/>
    </inkml:brush>
  </inkml:definitions>
  <inkml:trace contextRef="#ctx0" brushRef="#br0">108 60 17503 0 0,'-38'-16'1560'0'0,"18"7"-1248"0"0,6 0-248 0 0,-1 5-64 0 0,4-5-480 0 0,2 3-112 0 0,9 6-16 0 0,0 0-8 0 0,0 0-16 0 0,0 0 1 0 0,0 0-1 0 0,0 0-3520 0 0,9-7-704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04D80-76F2-486E-939C-6644863C2F69}" type="datetimeFigureOut">
              <a:rPr lang="zh-CN" altLang="en-US" smtClean="0"/>
              <a:t>2020/11/18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17A35-72C1-4472-900B-255240E84F73}" type="slidenum">
              <a:rPr lang="zh-CN" altLang="en-US" smtClean="0"/>
              <a:t>‹#›</a:t>
            </a:fld>
            <a:endParaRPr lang="zh-CN" altLang="en-US"/>
          </a:p>
        </p:txBody>
      </p:sp>
    </p:spTree>
    <p:extLst>
      <p:ext uri="{BB962C8B-B14F-4D97-AF65-F5344CB8AC3E}">
        <p14:creationId xmlns:p14="http://schemas.microsoft.com/office/powerpoint/2010/main" val="366904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3</a:t>
            </a:fld>
            <a:endParaRPr lang="zh-CN" altLang="en-US"/>
          </a:p>
        </p:txBody>
      </p:sp>
    </p:spTree>
    <p:extLst>
      <p:ext uri="{BB962C8B-B14F-4D97-AF65-F5344CB8AC3E}">
        <p14:creationId xmlns:p14="http://schemas.microsoft.com/office/powerpoint/2010/main" val="124366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当石墨的转角接近魔角时，</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能带接近平带</a:t>
            </a:r>
            <a:r>
              <a:rPr lang="zh-CN" altLang="en-US" sz="1200" kern="1200" dirty="0">
                <a:solidFill>
                  <a:schemeClr val="tx1"/>
                </a:solidFill>
                <a:effectLst/>
                <a:latin typeface="+mn-lt"/>
                <a:ea typeface="+mn-ea"/>
                <a:cs typeface="+mn-cs"/>
              </a:rPr>
              <a:t>，这时电子的动能很小。我们知道对于相互作用电子气来说，密度越大，电子平均动能越大，体系越接近自由电子气。而动能越小，库伦相互作用显得越强，电子气的关联效应就越显著。因此在魔角体系，就容易看到强关联效应。</a:t>
            </a:r>
            <a:r>
              <a:rPr lang="en-US" altLang="zh-CN" sz="1200" kern="1200" dirty="0">
                <a:solidFill>
                  <a:schemeClr val="tx1"/>
                </a:solidFill>
                <a:effectLst/>
                <a:latin typeface="+mn-lt"/>
                <a:ea typeface="+mn-ea"/>
                <a:cs typeface="+mn-cs"/>
              </a:rPr>
              <a:t>18</a:t>
            </a:r>
            <a:r>
              <a:rPr lang="zh-CN" altLang="en-US"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MIT</a:t>
            </a:r>
            <a:r>
              <a:rPr lang="zh-CN" altLang="en-US" sz="1200" kern="1200" dirty="0">
                <a:solidFill>
                  <a:schemeClr val="tx1"/>
                </a:solidFill>
                <a:effectLst/>
                <a:latin typeface="+mn-lt"/>
                <a:ea typeface="+mn-ea"/>
                <a:cs typeface="+mn-cs"/>
              </a:rPr>
              <a:t>的曹原在魔角石墨烯中观察到了包括莫特绝缘体、非常规超导等强关联物理现象。</a:t>
            </a:r>
            <a:endParaRPr lang="zh-CN" altLang="en-US" dirty="0"/>
          </a:p>
        </p:txBody>
      </p:sp>
      <p:sp>
        <p:nvSpPr>
          <p:cNvPr id="4" name="灯片编号占位符 3"/>
          <p:cNvSpPr>
            <a:spLocks noGrp="1"/>
          </p:cNvSpPr>
          <p:nvPr>
            <p:ph type="sldNum" sz="quarter" idx="10"/>
          </p:nvPr>
        </p:nvSpPr>
        <p:spPr/>
        <p:txBody>
          <a:bodyPr/>
          <a:lstStyle/>
          <a:p>
            <a:fld id="{C8117A35-72C1-4472-900B-255240E84F73}" type="slidenum">
              <a:rPr lang="zh-CN" altLang="en-US" smtClean="0"/>
              <a:t>12</a:t>
            </a:fld>
            <a:endParaRPr lang="zh-CN" altLang="en-US"/>
          </a:p>
        </p:txBody>
      </p:sp>
    </p:spTree>
    <p:extLst>
      <p:ext uri="{BB962C8B-B14F-4D97-AF65-F5344CB8AC3E}">
        <p14:creationId xmlns:p14="http://schemas.microsoft.com/office/powerpoint/2010/main" val="313946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13</a:t>
            </a:fld>
            <a:endParaRPr lang="zh-CN" altLang="en-US"/>
          </a:p>
        </p:txBody>
      </p:sp>
    </p:spTree>
    <p:extLst>
      <p:ext uri="{BB962C8B-B14F-4D97-AF65-F5344CB8AC3E}">
        <p14:creationId xmlns:p14="http://schemas.microsoft.com/office/powerpoint/2010/main" val="167891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接下来给大家介绍一下关于转角石墨烯的一些比较重要的实验结果。那么其实关于转角石墨烯，最早的研究的比较充分的性质是范霍夫奇异性。就是说费米面与能带相切，它一般出现在能带的极值点或者鞍点处，如图中所示两个狄拉克锥中间的鞍点，这时候我们计算切点处的态密度会发现它是发散的，那么态密度在这里一般会出现峰值。在</a:t>
            </a:r>
            <a:r>
              <a:rPr lang="en-US" altLang="zh-CN" sz="1200" kern="1200" dirty="0">
                <a:solidFill>
                  <a:schemeClr val="tx1"/>
                </a:solidFill>
                <a:effectLst/>
                <a:latin typeface="+mn-lt"/>
                <a:ea typeface="+mn-ea"/>
                <a:cs typeface="+mn-cs"/>
              </a:rPr>
              <a:t>2010</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Andrei</a:t>
            </a:r>
            <a:r>
              <a:rPr lang="zh-CN" altLang="zh-CN" sz="1200" kern="1200" dirty="0">
                <a:solidFill>
                  <a:schemeClr val="tx1"/>
                </a:solidFill>
                <a:effectLst/>
                <a:latin typeface="+mn-lt"/>
                <a:ea typeface="+mn-ea"/>
                <a:cs typeface="+mn-cs"/>
              </a:rPr>
              <a:t>组就对这个性质进行了测量，我们来看转角石墨烯的</a:t>
            </a:r>
            <a:r>
              <a:rPr lang="en-US" altLang="zh-CN" sz="1200" kern="1200" dirty="0" err="1">
                <a:solidFill>
                  <a:schemeClr val="tx1"/>
                </a:solidFill>
                <a:effectLst/>
                <a:latin typeface="+mn-lt"/>
                <a:ea typeface="+mn-ea"/>
                <a:cs typeface="+mn-cs"/>
              </a:rPr>
              <a:t>stm</a:t>
            </a:r>
            <a:r>
              <a:rPr lang="zh-CN" altLang="zh-CN" sz="1200" kern="1200" dirty="0">
                <a:solidFill>
                  <a:schemeClr val="tx1"/>
                </a:solidFill>
                <a:effectLst/>
                <a:latin typeface="+mn-lt"/>
                <a:ea typeface="+mn-ea"/>
                <a:cs typeface="+mn-cs"/>
              </a:rPr>
              <a:t>图像，</a:t>
            </a:r>
            <a:r>
              <a:rPr lang="zh-CN" altLang="en-US" sz="1200" kern="1200" dirty="0">
                <a:solidFill>
                  <a:schemeClr val="tx1"/>
                </a:solidFill>
                <a:effectLst/>
                <a:latin typeface="+mn-lt"/>
                <a:ea typeface="+mn-ea"/>
                <a:cs typeface="+mn-cs"/>
              </a:rPr>
              <a:t>这个图象拍摄的是转角石墨烯摩尔带的边缘，它的摩尔超胞大概在</a:t>
            </a:r>
            <a:r>
              <a:rPr lang="en-US" altLang="zh-CN" sz="1200" kern="1200" dirty="0">
                <a:solidFill>
                  <a:schemeClr val="tx1"/>
                </a:solidFill>
                <a:effectLst/>
                <a:latin typeface="+mn-lt"/>
                <a:ea typeface="+mn-ea"/>
                <a:cs typeface="+mn-cs"/>
              </a:rPr>
              <a:t>7.7nm</a:t>
            </a:r>
            <a:r>
              <a:rPr lang="zh-CN" altLang="en-US" sz="1200" kern="1200" dirty="0">
                <a:solidFill>
                  <a:schemeClr val="tx1"/>
                </a:solidFill>
                <a:effectLst/>
                <a:latin typeface="+mn-lt"/>
                <a:ea typeface="+mn-ea"/>
                <a:cs typeface="+mn-cs"/>
              </a:rPr>
              <a:t>左右，</a:t>
            </a:r>
            <a:r>
              <a:rPr lang="zh-CN" altLang="zh-CN" sz="1200" kern="1200" dirty="0">
                <a:solidFill>
                  <a:schemeClr val="tx1"/>
                </a:solidFill>
                <a:effectLst/>
                <a:latin typeface="+mn-lt"/>
                <a:ea typeface="+mn-ea"/>
                <a:cs typeface="+mn-cs"/>
              </a:rPr>
              <a:t>从</a:t>
            </a:r>
            <a:r>
              <a:rPr lang="en-US" altLang="zh-CN" sz="1200" kern="1200" dirty="0">
                <a:solidFill>
                  <a:schemeClr val="tx1"/>
                </a:solidFill>
                <a:effectLst/>
                <a:latin typeface="+mn-lt"/>
                <a:ea typeface="+mn-ea"/>
                <a:cs typeface="+mn-cs"/>
              </a:rPr>
              <a:t>M2</a:t>
            </a:r>
            <a:r>
              <a:rPr lang="zh-CN" altLang="zh-CN" sz="1200" kern="1200" dirty="0">
                <a:solidFill>
                  <a:schemeClr val="tx1"/>
                </a:solidFill>
                <a:effectLst/>
                <a:latin typeface="+mn-lt"/>
                <a:ea typeface="+mn-ea"/>
                <a:cs typeface="+mn-cs"/>
              </a:rPr>
              <a:t>到</a:t>
            </a:r>
            <a:r>
              <a:rPr lang="en-US" altLang="zh-CN" sz="1200" kern="1200" dirty="0">
                <a:solidFill>
                  <a:schemeClr val="tx1"/>
                </a:solidFill>
                <a:effectLst/>
                <a:latin typeface="+mn-lt"/>
                <a:ea typeface="+mn-ea"/>
                <a:cs typeface="+mn-cs"/>
              </a:rPr>
              <a:t>G</a:t>
            </a:r>
            <a:r>
              <a:rPr lang="zh-CN" altLang="zh-CN" sz="1200" kern="1200" dirty="0">
                <a:solidFill>
                  <a:schemeClr val="tx1"/>
                </a:solidFill>
                <a:effectLst/>
                <a:latin typeface="+mn-lt"/>
                <a:ea typeface="+mn-ea"/>
                <a:cs typeface="+mn-cs"/>
              </a:rPr>
              <a:t>选择一条路径，可以看出这条路径上的莫尔条纹是逐渐模糊直到消失的，从右侧</a:t>
            </a:r>
            <a:r>
              <a:rPr lang="en-US" altLang="zh-CN" sz="1200" kern="1200" dirty="0" err="1">
                <a:solidFill>
                  <a:schemeClr val="tx1"/>
                </a:solidFill>
                <a:effectLst/>
                <a:latin typeface="+mn-lt"/>
                <a:ea typeface="+mn-ea"/>
                <a:cs typeface="+mn-cs"/>
              </a:rPr>
              <a:t>sts</a:t>
            </a:r>
            <a:r>
              <a:rPr lang="zh-CN" altLang="zh-CN" sz="1200" kern="1200" dirty="0">
                <a:solidFill>
                  <a:schemeClr val="tx1"/>
                </a:solidFill>
                <a:effectLst/>
                <a:latin typeface="+mn-lt"/>
                <a:ea typeface="+mn-ea"/>
                <a:cs typeface="+mn-cs"/>
              </a:rPr>
              <a:t>的数据来看，因为这个微分电导实际上是正比于局域态密度的，我们可以很明显地看出在莫尔条纹更加清晰的</a:t>
            </a:r>
            <a:r>
              <a:rPr lang="en-US" altLang="zh-CN" sz="1200" kern="1200" dirty="0">
                <a:solidFill>
                  <a:schemeClr val="tx1"/>
                </a:solidFill>
                <a:effectLst/>
                <a:latin typeface="+mn-lt"/>
                <a:ea typeface="+mn-ea"/>
                <a:cs typeface="+mn-cs"/>
              </a:rPr>
              <a:t>M2</a:t>
            </a:r>
            <a:r>
              <a:rPr lang="zh-CN" altLang="zh-CN" sz="1200" kern="1200" dirty="0">
                <a:solidFill>
                  <a:schemeClr val="tx1"/>
                </a:solidFill>
                <a:effectLst/>
                <a:latin typeface="+mn-lt"/>
                <a:ea typeface="+mn-ea"/>
                <a:cs typeface="+mn-cs"/>
              </a:rPr>
              <a:t>点有非常明显而且对称分布的电导峰，沿着这条路径往下走，电导峰逐渐消失，非常直接地验证了</a:t>
            </a:r>
            <a:r>
              <a:rPr lang="en-US" altLang="zh-CN" sz="1200" kern="1200" dirty="0">
                <a:solidFill>
                  <a:schemeClr val="tx1"/>
                </a:solidFill>
                <a:effectLst/>
                <a:latin typeface="+mn-lt"/>
                <a:ea typeface="+mn-ea"/>
                <a:cs typeface="+mn-cs"/>
              </a:rPr>
              <a:t>VHS</a:t>
            </a:r>
            <a:r>
              <a:rPr lang="zh-CN" altLang="zh-CN" sz="1200" kern="1200" dirty="0">
                <a:solidFill>
                  <a:schemeClr val="tx1"/>
                </a:solidFill>
                <a:effectLst/>
                <a:latin typeface="+mn-lt"/>
                <a:ea typeface="+mn-ea"/>
                <a:cs typeface="+mn-cs"/>
              </a:rPr>
              <a:t>的存在。</a:t>
            </a:r>
          </a:p>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14</a:t>
            </a:fld>
            <a:endParaRPr lang="zh-CN" altLang="en-US"/>
          </a:p>
        </p:txBody>
      </p:sp>
    </p:spTree>
    <p:extLst>
      <p:ext uri="{BB962C8B-B14F-4D97-AF65-F5344CB8AC3E}">
        <p14:creationId xmlns:p14="http://schemas.microsoft.com/office/powerpoint/2010/main" val="59123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那么我们可以想象一下，随着转角的减小，相邻两层石墨烯的狄拉克点间距也会变小，同时</a:t>
            </a:r>
            <a:r>
              <a:rPr lang="en-US" altLang="zh-CN" sz="1200" kern="1200" dirty="0">
                <a:solidFill>
                  <a:schemeClr val="tx1"/>
                </a:solidFill>
                <a:effectLst/>
                <a:latin typeface="+mn-lt"/>
                <a:ea typeface="+mn-ea"/>
                <a:cs typeface="+mn-cs"/>
              </a:rPr>
              <a:t>TBG</a:t>
            </a:r>
            <a:r>
              <a:rPr lang="zh-CN" altLang="zh-CN" sz="1200" kern="1200" dirty="0">
                <a:solidFill>
                  <a:schemeClr val="tx1"/>
                </a:solidFill>
                <a:effectLst/>
                <a:latin typeface="+mn-lt"/>
                <a:ea typeface="+mn-ea"/>
                <a:cs typeface="+mn-cs"/>
              </a:rPr>
              <a:t>中</a:t>
            </a:r>
            <a:r>
              <a:rPr lang="en-US" altLang="zh-CN" sz="1200" kern="1200" dirty="0">
                <a:solidFill>
                  <a:schemeClr val="tx1"/>
                </a:solidFill>
                <a:effectLst/>
                <a:latin typeface="+mn-lt"/>
                <a:ea typeface="+mn-ea"/>
                <a:cs typeface="+mn-cs"/>
              </a:rPr>
              <a:t>VHS</a:t>
            </a:r>
            <a:r>
              <a:rPr lang="zh-CN" altLang="zh-CN" sz="1200" kern="1200" dirty="0">
                <a:solidFill>
                  <a:schemeClr val="tx1"/>
                </a:solidFill>
                <a:effectLst/>
                <a:latin typeface="+mn-lt"/>
                <a:ea typeface="+mn-ea"/>
                <a:cs typeface="+mn-cs"/>
              </a:rPr>
              <a:t>的能隙也应该是逐渐减小，这一点其实在</a:t>
            </a:r>
            <a:r>
              <a:rPr lang="en-US" altLang="zh-CN" sz="1200" kern="1200" dirty="0">
                <a:solidFill>
                  <a:schemeClr val="tx1"/>
                </a:solidFill>
                <a:effectLst/>
                <a:latin typeface="+mn-lt"/>
                <a:ea typeface="+mn-ea"/>
                <a:cs typeface="+mn-cs"/>
              </a:rPr>
              <a:t>12</a:t>
            </a:r>
            <a:r>
              <a:rPr lang="zh-CN" altLang="zh-CN" sz="1200" kern="1200" dirty="0">
                <a:solidFill>
                  <a:schemeClr val="tx1"/>
                </a:solidFill>
                <a:effectLst/>
                <a:latin typeface="+mn-lt"/>
                <a:ea typeface="+mn-ea"/>
                <a:cs typeface="+mn-cs"/>
              </a:rPr>
              <a:t>年就已经被证实了。那么近期的一篇研究也做了类似的实验，显然也证实了之前的结论。同时他们提出（</a:t>
            </a:r>
            <a:r>
              <a:rPr lang="en-US" altLang="zh-CN" sz="1200" kern="1200" dirty="0">
                <a:solidFill>
                  <a:schemeClr val="tx1"/>
                </a:solidFill>
                <a:effectLst/>
                <a:latin typeface="+mn-lt"/>
                <a:ea typeface="+mn-ea"/>
                <a:cs typeface="+mn-cs"/>
              </a:rPr>
              <a:t>c</a:t>
            </a:r>
            <a:r>
              <a:rPr lang="zh-CN" altLang="zh-CN" sz="1200" kern="1200" dirty="0">
                <a:solidFill>
                  <a:schemeClr val="tx1"/>
                </a:solidFill>
                <a:effectLst/>
                <a:latin typeface="+mn-lt"/>
                <a:ea typeface="+mn-ea"/>
                <a:cs typeface="+mn-cs"/>
              </a:rPr>
              <a:t>图），在角度更接近魔角时，</a:t>
            </a:r>
            <a:r>
              <a:rPr lang="en-US" altLang="zh-CN" sz="1200" kern="1200" dirty="0">
                <a:solidFill>
                  <a:schemeClr val="tx1"/>
                </a:solidFill>
                <a:effectLst/>
                <a:latin typeface="+mn-lt"/>
                <a:ea typeface="+mn-ea"/>
                <a:cs typeface="+mn-cs"/>
              </a:rPr>
              <a:t>LDOS</a:t>
            </a:r>
            <a:r>
              <a:rPr lang="zh-CN" altLang="zh-CN" sz="1200" kern="1200" dirty="0">
                <a:solidFill>
                  <a:schemeClr val="tx1"/>
                </a:solidFill>
                <a:effectLst/>
                <a:latin typeface="+mn-lt"/>
                <a:ea typeface="+mn-ea"/>
                <a:cs typeface="+mn-cs"/>
              </a:rPr>
              <a:t>的半峰宽更窄，所以此时电子的局域化明显，关联效应起到的作用更强，就可能出现一系列强关联的物理，比如超导，电荷密度波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等等。</a:t>
            </a:r>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15</a:t>
            </a:fld>
            <a:endParaRPr lang="zh-CN" altLang="en-US"/>
          </a:p>
        </p:txBody>
      </p:sp>
    </p:spTree>
    <p:extLst>
      <p:ext uri="{BB962C8B-B14F-4D97-AF65-F5344CB8AC3E}">
        <p14:creationId xmlns:p14="http://schemas.microsoft.com/office/powerpoint/2010/main" val="81539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那么石墨烯中类似高温超导的一些性质是怎么发现的呢，最开始曹原进行的转角石墨烯研究在</a:t>
            </a:r>
            <a:r>
              <a:rPr lang="en-US" altLang="zh-CN" sz="1200" kern="1200" dirty="0">
                <a:solidFill>
                  <a:schemeClr val="tx1"/>
                </a:solidFill>
                <a:effectLst/>
                <a:latin typeface="+mn-lt"/>
                <a:ea typeface="+mn-ea"/>
                <a:cs typeface="+mn-cs"/>
              </a:rPr>
              <a:t>16</a:t>
            </a:r>
            <a:r>
              <a:rPr lang="zh-CN" altLang="zh-CN" sz="1200" kern="1200" dirty="0">
                <a:solidFill>
                  <a:schemeClr val="tx1"/>
                </a:solidFill>
                <a:effectLst/>
                <a:latin typeface="+mn-lt"/>
                <a:ea typeface="+mn-ea"/>
                <a:cs typeface="+mn-cs"/>
              </a:rPr>
              <a:t>年发表，研究了</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°以上还有</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°左右的转角，显然大角度的结果是很自然而然的，石墨烯的性质更像单层，所以费米能在狄拉克点处有一个电导低谷。在角度为</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+—0.5</a:t>
            </a:r>
            <a:r>
              <a:rPr lang="zh-CN" altLang="zh-CN" sz="1200" kern="1200" dirty="0">
                <a:solidFill>
                  <a:schemeClr val="tx1"/>
                </a:solidFill>
                <a:effectLst/>
                <a:latin typeface="+mn-lt"/>
                <a:ea typeface="+mn-ea"/>
                <a:cs typeface="+mn-cs"/>
              </a:rPr>
              <a:t>时，</a:t>
            </a:r>
            <a:r>
              <a:rPr lang="en-US" altLang="zh-CN" sz="1200" kern="1200" dirty="0">
                <a:solidFill>
                  <a:schemeClr val="tx1"/>
                </a:solidFill>
                <a:effectLst/>
                <a:latin typeface="+mn-lt"/>
                <a:ea typeface="+mn-ea"/>
                <a:cs typeface="+mn-cs"/>
              </a:rPr>
              <a:t>n=7.5</a:t>
            </a:r>
            <a:r>
              <a:rPr lang="zh-CN" altLang="zh-CN" sz="1200" kern="1200" dirty="0">
                <a:solidFill>
                  <a:schemeClr val="tx1"/>
                </a:solidFill>
                <a:effectLst/>
                <a:latin typeface="+mn-lt"/>
                <a:ea typeface="+mn-ea"/>
                <a:cs typeface="+mn-cs"/>
              </a:rPr>
              <a:t>时出现了绝缘态，</a:t>
            </a:r>
            <a:r>
              <a:rPr lang="zh-CN" altLang="en-US" sz="1200" kern="1200" dirty="0">
                <a:solidFill>
                  <a:schemeClr val="tx1"/>
                </a:solidFill>
                <a:effectLst/>
                <a:latin typeface="+mn-lt"/>
                <a:ea typeface="+mn-ea"/>
                <a:cs typeface="+mn-cs"/>
              </a:rPr>
              <a:t>而且</a:t>
            </a:r>
            <a:r>
              <a:rPr lang="en-US" altLang="zh-CN" sz="1200" kern="1200" dirty="0">
                <a:solidFill>
                  <a:schemeClr val="tx1"/>
                </a:solidFill>
                <a:effectLst/>
                <a:latin typeface="+mn-lt"/>
                <a:ea typeface="+mn-ea"/>
                <a:cs typeface="+mn-cs"/>
              </a:rPr>
              <a:t>7.5</a:t>
            </a:r>
            <a:r>
              <a:rPr lang="zh-CN" altLang="en-US" sz="1200" kern="1200" dirty="0">
                <a:solidFill>
                  <a:schemeClr val="tx1"/>
                </a:solidFill>
                <a:effectLst/>
                <a:latin typeface="+mn-lt"/>
                <a:ea typeface="+mn-ea"/>
                <a:cs typeface="+mn-cs"/>
              </a:rPr>
              <a:t>正好是摩尔布里渊区面积的四倍，我们从能带图中也可以看出这个四重简并（紫色的线）是两重狄拉克点的简并，还有自旋简并，那么通过简并我们也可以计算出摩尔超胞的面积，推出的转角恰好是</a:t>
            </a:r>
            <a:r>
              <a:rPr lang="en-US" altLang="zh-CN" sz="1200" kern="1200" dirty="0">
                <a:solidFill>
                  <a:schemeClr val="tx1"/>
                </a:solidFill>
                <a:effectLst/>
                <a:latin typeface="+mn-lt"/>
                <a:ea typeface="+mn-ea"/>
                <a:cs typeface="+mn-cs"/>
              </a:rPr>
              <a:t>1.8°</a:t>
            </a:r>
            <a:r>
              <a:rPr lang="zh-CN" altLang="en-US" sz="1200" kern="1200" dirty="0">
                <a:solidFill>
                  <a:schemeClr val="tx1"/>
                </a:solidFill>
                <a:effectLst/>
                <a:latin typeface="+mn-lt"/>
                <a:ea typeface="+mn-ea"/>
                <a:cs typeface="+mn-cs"/>
              </a:rPr>
              <a:t>，这个跟</a:t>
            </a:r>
            <a:r>
              <a:rPr lang="en-US" altLang="zh-CN" sz="1200" kern="1200" dirty="0" err="1">
                <a:solidFill>
                  <a:schemeClr val="tx1"/>
                </a:solidFill>
                <a:effectLst/>
                <a:latin typeface="+mn-lt"/>
                <a:ea typeface="+mn-ea"/>
                <a:cs typeface="+mn-cs"/>
              </a:rPr>
              <a:t>macdonald</a:t>
            </a:r>
            <a:r>
              <a:rPr lang="zh-CN" altLang="en-US" sz="1200" kern="1200" dirty="0">
                <a:solidFill>
                  <a:schemeClr val="tx1"/>
                </a:solidFill>
                <a:effectLst/>
                <a:latin typeface="+mn-lt"/>
                <a:ea typeface="+mn-ea"/>
                <a:cs typeface="+mn-cs"/>
              </a:rPr>
              <a:t>的理论是很相似的，，这之后他们又进行了对魔角的实验。</a:t>
            </a:r>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16</a:t>
            </a:fld>
            <a:endParaRPr lang="zh-CN" altLang="en-US"/>
          </a:p>
        </p:txBody>
      </p:sp>
    </p:spTree>
    <p:extLst>
      <p:ext uri="{BB962C8B-B14F-4D97-AF65-F5344CB8AC3E}">
        <p14:creationId xmlns:p14="http://schemas.microsoft.com/office/powerpoint/2010/main" val="893389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这是在魔角附近进行的电导测量，正负</a:t>
            </a:r>
            <a:r>
              <a:rPr lang="en-US" altLang="zh-CN" sz="1200" kern="1200" dirty="0" err="1">
                <a:solidFill>
                  <a:schemeClr val="tx1"/>
                </a:solidFill>
                <a:effectLst/>
                <a:latin typeface="+mn-lt"/>
                <a:ea typeface="+mn-ea"/>
                <a:cs typeface="+mn-cs"/>
              </a:rPr>
              <a:t>n_s</a:t>
            </a:r>
            <a:r>
              <a:rPr lang="zh-CN" altLang="zh-CN" sz="1200" kern="1200" dirty="0">
                <a:solidFill>
                  <a:schemeClr val="tx1"/>
                </a:solidFill>
                <a:effectLst/>
                <a:latin typeface="+mn-lt"/>
                <a:ea typeface="+mn-ea"/>
                <a:cs typeface="+mn-cs"/>
              </a:rPr>
              <a:t>是符合</a:t>
            </a:r>
            <a:r>
              <a:rPr lang="zh-CN" altLang="en-US" sz="1200" kern="1200" dirty="0">
                <a:solidFill>
                  <a:schemeClr val="tx1"/>
                </a:solidFill>
                <a:effectLst/>
                <a:latin typeface="+mn-lt"/>
                <a:ea typeface="+mn-ea"/>
                <a:cs typeface="+mn-cs"/>
              </a:rPr>
              <a:t>计算</a:t>
            </a:r>
            <a:r>
              <a:rPr lang="zh-CN" altLang="zh-CN" sz="1200" kern="1200" dirty="0">
                <a:solidFill>
                  <a:schemeClr val="tx1"/>
                </a:solidFill>
                <a:effectLst/>
                <a:latin typeface="+mn-lt"/>
                <a:ea typeface="+mn-ea"/>
                <a:cs typeface="+mn-cs"/>
              </a:rPr>
              <a:t>理论预测的带隙，但是在正负</a:t>
            </a:r>
            <a:r>
              <a:rPr lang="en-US" altLang="zh-CN" sz="1200" kern="1200" dirty="0">
                <a:solidFill>
                  <a:schemeClr val="tx1"/>
                </a:solidFill>
                <a:effectLst/>
                <a:latin typeface="+mn-lt"/>
                <a:ea typeface="+mn-ea"/>
                <a:cs typeface="+mn-cs"/>
              </a:rPr>
              <a:t>ns/2</a:t>
            </a:r>
            <a:r>
              <a:rPr lang="zh-CN" altLang="zh-CN" sz="1200" kern="1200" dirty="0">
                <a:solidFill>
                  <a:schemeClr val="tx1"/>
                </a:solidFill>
                <a:effectLst/>
                <a:latin typeface="+mn-lt"/>
                <a:ea typeface="+mn-ea"/>
                <a:cs typeface="+mn-cs"/>
              </a:rPr>
              <a:t>处出现了对称分布的未知的带隙，这个东西在能带理论下是看不到的，很可能是一种强关联效应，这就让我们联想到了莫特绝缘体，也就是从能带角度看应该是导体，但是由于电子之间强大的相互作用形成的排斥力导致它绝缘。我们再看这个绝缘带的两侧，恰好有两个电导峰，这就很像铜氧化物高温超导的相图，于是他们进行了相关的输运实验，发现在</a:t>
            </a:r>
            <a:r>
              <a:rPr lang="en-US" altLang="zh-CN" sz="1200" kern="1200" dirty="0">
                <a:solidFill>
                  <a:schemeClr val="tx1"/>
                </a:solidFill>
                <a:effectLst/>
                <a:latin typeface="+mn-lt"/>
                <a:ea typeface="+mn-ea"/>
                <a:cs typeface="+mn-cs"/>
              </a:rPr>
              <a:t>1.7k</a:t>
            </a:r>
            <a:r>
              <a:rPr lang="zh-CN" altLang="zh-CN" sz="1200" kern="1200" dirty="0">
                <a:solidFill>
                  <a:schemeClr val="tx1"/>
                </a:solidFill>
                <a:effectLst/>
                <a:latin typeface="+mn-lt"/>
                <a:ea typeface="+mn-ea"/>
                <a:cs typeface="+mn-cs"/>
              </a:rPr>
              <a:t>的时候，确实会发生超导相变，只不过它的这个相变曲线不是特别</a:t>
            </a:r>
            <a:r>
              <a:rPr lang="en-US" altLang="zh-CN" sz="1200" kern="1200" dirty="0">
                <a:solidFill>
                  <a:schemeClr val="tx1"/>
                </a:solidFill>
                <a:effectLst/>
                <a:latin typeface="+mn-lt"/>
                <a:ea typeface="+mn-ea"/>
                <a:cs typeface="+mn-cs"/>
              </a:rPr>
              <a:t>sharp</a:t>
            </a:r>
            <a:r>
              <a:rPr lang="zh-CN"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右边</a:t>
            </a:r>
            <a:r>
              <a:rPr lang="zh-CN" altLang="zh-CN" sz="1200" kern="1200" dirty="0">
                <a:solidFill>
                  <a:schemeClr val="tx1"/>
                </a:solidFill>
                <a:effectLst/>
                <a:latin typeface="+mn-lt"/>
                <a:ea typeface="+mn-ea"/>
                <a:cs typeface="+mn-cs"/>
              </a:rPr>
              <a:t>是实验得到的魔角石墨烯的一个相图，右边是铜氧化物的相图，可以看出确实是有相似之处的，只不过铜氧化物的超导临界温度更高。但是从载流子浓度来看，石墨烯作为半金属，载流子浓度比金属小好几个数量级，再从能量尺度角度来看，魔角石墨烯的能带趋于扁平化，能量标度很小，所以在相对意义上，是可以理解为与高温超导相似的。</a:t>
            </a:r>
          </a:p>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17</a:t>
            </a:fld>
            <a:endParaRPr lang="zh-CN" altLang="en-US"/>
          </a:p>
        </p:txBody>
      </p:sp>
    </p:spTree>
    <p:extLst>
      <p:ext uri="{BB962C8B-B14F-4D97-AF65-F5344CB8AC3E}">
        <p14:creationId xmlns:p14="http://schemas.microsoft.com/office/powerpoint/2010/main" val="3286019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同时，在魔角附近，当掺杂浓度到达半填充时，也就是类似莫特绝缘体时，局域态密度的分布会发生</a:t>
            </a:r>
            <a:r>
              <a:rPr lang="en-US" altLang="zh-CN" sz="1200" kern="1200" dirty="0">
                <a:solidFill>
                  <a:schemeClr val="tx1"/>
                </a:solidFill>
                <a:effectLst/>
                <a:latin typeface="+mn-lt"/>
                <a:ea typeface="+mn-ea"/>
                <a:cs typeface="+mn-cs"/>
              </a:rPr>
              <a:t>C3</a:t>
            </a:r>
            <a:r>
              <a:rPr lang="zh-CN" altLang="zh-CN" sz="1200" kern="1200" dirty="0">
                <a:solidFill>
                  <a:schemeClr val="tx1"/>
                </a:solidFill>
                <a:effectLst/>
                <a:latin typeface="+mn-lt"/>
                <a:ea typeface="+mn-ea"/>
                <a:cs typeface="+mn-cs"/>
              </a:rPr>
              <a:t>对称性破缺。</a:t>
            </a:r>
          </a:p>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18</a:t>
            </a:fld>
            <a:endParaRPr lang="zh-CN" altLang="en-US"/>
          </a:p>
        </p:txBody>
      </p:sp>
    </p:spTree>
    <p:extLst>
      <p:ext uri="{BB962C8B-B14F-4D97-AF65-F5344CB8AC3E}">
        <p14:creationId xmlns:p14="http://schemas.microsoft.com/office/powerpoint/2010/main" val="2276564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最后，目前来看，魔角石墨烯还有很多新奇的效应未没我们理解，</a:t>
            </a:r>
            <a:r>
              <a:rPr lang="zh-CN" altLang="en-US" sz="1200" kern="1200" dirty="0">
                <a:solidFill>
                  <a:schemeClr val="tx1"/>
                </a:solidFill>
                <a:effectLst/>
                <a:latin typeface="+mn-lt"/>
                <a:ea typeface="+mn-ea"/>
                <a:cs typeface="+mn-cs"/>
              </a:rPr>
              <a:t>比如电荷密度波，奇异金属。。。</a:t>
            </a:r>
            <a:r>
              <a:rPr lang="zh-CN" altLang="zh-CN" sz="1200" kern="1200" dirty="0">
                <a:solidFill>
                  <a:schemeClr val="tx1"/>
                </a:solidFill>
                <a:effectLst/>
                <a:latin typeface="+mn-lt"/>
                <a:ea typeface="+mn-ea"/>
                <a:cs typeface="+mn-cs"/>
              </a:rPr>
              <a:t>同时，魔角石墨烯的出现也极大地带动了转角电子学和多层转角电子学的发展，都是非常值得我们</a:t>
            </a:r>
            <a:r>
              <a:rPr lang="zh-CN" altLang="en-US" sz="1200" kern="1200" dirty="0">
                <a:solidFill>
                  <a:schemeClr val="tx1"/>
                </a:solidFill>
                <a:effectLst/>
                <a:latin typeface="+mn-lt"/>
                <a:ea typeface="+mn-ea"/>
                <a:cs typeface="+mn-cs"/>
              </a:rPr>
              <a:t>之后去研究的</a:t>
            </a:r>
            <a:r>
              <a:rPr lang="zh-CN" altLang="zh-CN" sz="1200" kern="1200" dirty="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19</a:t>
            </a:fld>
            <a:endParaRPr lang="zh-CN" altLang="en-US"/>
          </a:p>
        </p:txBody>
      </p:sp>
    </p:spTree>
    <p:extLst>
      <p:ext uri="{BB962C8B-B14F-4D97-AF65-F5344CB8AC3E}">
        <p14:creationId xmlns:p14="http://schemas.microsoft.com/office/powerpoint/2010/main" val="46781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4</a:t>
            </a:fld>
            <a:endParaRPr lang="zh-CN" altLang="en-US"/>
          </a:p>
        </p:txBody>
      </p:sp>
    </p:spTree>
    <p:extLst>
      <p:ext uri="{BB962C8B-B14F-4D97-AF65-F5344CB8AC3E}">
        <p14:creationId xmlns:p14="http://schemas.microsoft.com/office/powerpoint/2010/main" val="281930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自</a:t>
            </a:r>
            <a:r>
              <a:rPr lang="en-US" altLang="zh-CN" sz="1200" kern="1200" dirty="0">
                <a:solidFill>
                  <a:schemeClr val="tx1"/>
                </a:solidFill>
                <a:effectLst/>
                <a:latin typeface="+mn-lt"/>
                <a:ea typeface="+mn-ea"/>
                <a:cs typeface="+mn-cs"/>
              </a:rPr>
              <a:t>1981</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STM</a:t>
            </a:r>
            <a:r>
              <a:rPr lang="zh-CN" altLang="zh-CN" sz="1200" kern="1200" dirty="0">
                <a:solidFill>
                  <a:schemeClr val="tx1"/>
                </a:solidFill>
                <a:effectLst/>
                <a:latin typeface="+mn-lt"/>
                <a:ea typeface="+mn-ea"/>
                <a:cs typeface="+mn-cs"/>
              </a:rPr>
              <a:t>发明以来，由于其极高的成像分辨率，人们可以观察到原子尺度的结构。作为</a:t>
            </a:r>
            <a:r>
              <a:rPr lang="en-US" altLang="zh-CN" sz="1200" kern="1200" dirty="0">
                <a:solidFill>
                  <a:schemeClr val="tx1"/>
                </a:solidFill>
                <a:effectLst/>
                <a:latin typeface="+mn-lt"/>
                <a:ea typeface="+mn-ea"/>
                <a:cs typeface="+mn-cs"/>
              </a:rPr>
              <a:t>STM</a:t>
            </a:r>
            <a:r>
              <a:rPr lang="zh-CN" altLang="zh-CN" sz="1200" kern="1200" dirty="0">
                <a:solidFill>
                  <a:schemeClr val="tx1"/>
                </a:solidFill>
                <a:effectLst/>
                <a:latin typeface="+mn-lt"/>
                <a:ea typeface="+mn-ea"/>
                <a:cs typeface="+mn-cs"/>
              </a:rPr>
              <a:t>研究最为广泛的表面之一，石墨的表面可观测到许多不寻常的性质，其中一项就是超晶格结构（如左图）。对于其起源则有多种假说，目前最为广泛认同的是莫尔条纹假说。当两个石墨层之间存在转角时，其重叠区域会产生比原始晶格周期更大的摩尔条纹。并且随着转角的改变，莫尔条纹的样式与周期也会发生改变（</a:t>
            </a:r>
            <a:r>
              <a:rPr lang="en-US" altLang="zh-CN" sz="1200" kern="1200" dirty="0">
                <a:solidFill>
                  <a:schemeClr val="tx1"/>
                </a:solidFill>
                <a:effectLst/>
                <a:latin typeface="+mn-lt"/>
                <a:ea typeface="+mn-ea"/>
                <a:cs typeface="+mn-cs"/>
              </a:rPr>
              <a:t>gif</a:t>
            </a:r>
            <a:r>
              <a:rPr lang="zh-CN" altLang="zh-CN" sz="1200" kern="1200" dirty="0">
                <a:solidFill>
                  <a:schemeClr val="tx1"/>
                </a:solidFill>
                <a:effectLst/>
                <a:latin typeface="+mn-lt"/>
                <a:ea typeface="+mn-ea"/>
                <a:cs typeface="+mn-cs"/>
              </a:rPr>
              <a:t>）。摩尔条纹的周期与转角满足这样的关系：</a:t>
            </a:r>
            <a:r>
              <a:rPr lang="en-US" altLang="zh-CN" sz="1200" kern="1200" dirty="0">
                <a:solidFill>
                  <a:schemeClr val="tx1"/>
                </a:solidFill>
                <a:effectLst/>
                <a:latin typeface="+mn-lt"/>
                <a:ea typeface="+mn-ea"/>
                <a:cs typeface="+mn-cs"/>
              </a:rPr>
              <a:t>D=d/[2sin(</a:t>
            </a:r>
            <a:r>
              <a:rPr lang="zh-CN" altLang="zh-CN" sz="1200" kern="1200" dirty="0">
                <a:solidFill>
                  <a:schemeClr val="tx1"/>
                </a:solidFill>
                <a:effectLst/>
                <a:latin typeface="+mn-lt"/>
                <a:ea typeface="+mn-ea"/>
                <a:cs typeface="+mn-cs"/>
              </a:rPr>
              <a:t>θ</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，（其中</a:t>
            </a:r>
            <a:r>
              <a:rPr lang="en-US" altLang="zh-CN" sz="1200" kern="1200" dirty="0">
                <a:solidFill>
                  <a:schemeClr val="tx1"/>
                </a:solidFill>
                <a:effectLst/>
                <a:latin typeface="+mn-lt"/>
                <a:ea typeface="+mn-ea"/>
                <a:cs typeface="+mn-cs"/>
              </a:rPr>
              <a:t>d</a:t>
            </a:r>
            <a:r>
              <a:rPr lang="zh-CN" altLang="zh-CN" sz="1200" kern="1200" dirty="0">
                <a:solidFill>
                  <a:schemeClr val="tx1"/>
                </a:solidFill>
                <a:effectLst/>
                <a:latin typeface="+mn-lt"/>
                <a:ea typeface="+mn-ea"/>
                <a:cs typeface="+mn-cs"/>
              </a:rPr>
              <a:t>为原始晶格常数，θ为转角）。</a:t>
            </a:r>
          </a:p>
          <a:p>
            <a:endParaRPr lang="zh-CN" altLang="en-US" dirty="0"/>
          </a:p>
        </p:txBody>
      </p:sp>
      <p:sp>
        <p:nvSpPr>
          <p:cNvPr id="4" name="灯片编号占位符 3"/>
          <p:cNvSpPr>
            <a:spLocks noGrp="1"/>
          </p:cNvSpPr>
          <p:nvPr>
            <p:ph type="sldNum" sz="quarter" idx="5"/>
          </p:nvPr>
        </p:nvSpPr>
        <p:spPr/>
        <p:txBody>
          <a:bodyPr/>
          <a:lstStyle/>
          <a:p>
            <a:fld id="{A05C3B3C-D2BE-492B-8D1C-6295792C7A9F}" type="slidenum">
              <a:rPr lang="zh-CN" altLang="en-US" smtClean="0"/>
              <a:t>5</a:t>
            </a:fld>
            <a:endParaRPr lang="zh-CN" altLang="en-US"/>
          </a:p>
        </p:txBody>
      </p:sp>
    </p:spTree>
    <p:extLst>
      <p:ext uri="{BB962C8B-B14F-4D97-AF65-F5344CB8AC3E}">
        <p14:creationId xmlns:p14="http://schemas.microsoft.com/office/powerpoint/2010/main" val="115291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由于摩尔条纹在空间上的长周期性，</a:t>
            </a:r>
            <a:r>
              <a:rPr lang="zh-CN" altLang="en-US" sz="1200" kern="1200" dirty="0">
                <a:solidFill>
                  <a:schemeClr val="tx1"/>
                </a:solidFill>
                <a:effectLst/>
                <a:latin typeface="+mn-lt"/>
                <a:ea typeface="+mn-ea"/>
                <a:cs typeface="+mn-cs"/>
              </a:rPr>
              <a:t>像是以前在晶格尺度下由于磁场强度不够大而看不清的</a:t>
            </a:r>
            <a:r>
              <a:rPr lang="en-US" altLang="zh-CN" sz="1200" kern="1200" dirty="0">
                <a:solidFill>
                  <a:schemeClr val="tx1"/>
                </a:solidFill>
                <a:effectLst/>
                <a:latin typeface="+mn-lt"/>
                <a:ea typeface="+mn-ea"/>
                <a:cs typeface="+mn-cs"/>
              </a:rPr>
              <a:t>Hofstadter</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s butterfly</a:t>
            </a:r>
            <a:r>
              <a:rPr lang="zh-CN" altLang="en-US" sz="1200" kern="1200" dirty="0">
                <a:solidFill>
                  <a:schemeClr val="tx1"/>
                </a:solidFill>
                <a:effectLst/>
                <a:latin typeface="+mn-lt"/>
                <a:ea typeface="+mn-ea"/>
                <a:cs typeface="+mn-cs"/>
              </a:rPr>
              <a:t>，在摩尔超晶格中也变得能看到。同时由于巨大的原胞尺度，一些与强关联相关的</a:t>
            </a:r>
            <a:r>
              <a:rPr lang="zh-CN" altLang="zh-CN" sz="1200" kern="1200" dirty="0">
                <a:solidFill>
                  <a:schemeClr val="tx1"/>
                </a:solidFill>
                <a:effectLst/>
                <a:latin typeface="+mn-lt"/>
                <a:ea typeface="+mn-ea"/>
                <a:cs typeface="+mn-cs"/>
              </a:rPr>
              <a:t>新奇物理现象</a:t>
            </a:r>
            <a:r>
              <a:rPr lang="zh-CN" altLang="en-US" sz="1200" kern="1200" dirty="0">
                <a:solidFill>
                  <a:schemeClr val="tx1"/>
                </a:solidFill>
                <a:effectLst/>
                <a:latin typeface="+mn-lt"/>
                <a:ea typeface="+mn-ea"/>
                <a:cs typeface="+mn-cs"/>
              </a:rPr>
              <a:t>，比方说</a:t>
            </a:r>
            <a:r>
              <a:rPr lang="zh-CN" altLang="zh-CN" sz="1200" kern="1200" dirty="0">
                <a:solidFill>
                  <a:schemeClr val="tx1"/>
                </a:solidFill>
                <a:effectLst/>
                <a:latin typeface="+mn-lt"/>
                <a:ea typeface="+mn-ea"/>
                <a:cs typeface="+mn-cs"/>
              </a:rPr>
              <a:t>非常规超导，摩尔激子</a:t>
            </a:r>
            <a:r>
              <a:rPr lang="zh-CN" altLang="en-US" sz="1200" kern="1200" dirty="0">
                <a:solidFill>
                  <a:schemeClr val="tx1"/>
                </a:solidFill>
                <a:effectLst/>
                <a:latin typeface="+mn-lt"/>
                <a:ea typeface="+mn-ea"/>
                <a:cs typeface="+mn-cs"/>
              </a:rPr>
              <a:t>等现象也能在转转角体系中看到。</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这些新奇的物理现象激发了对转角体系的研究兴趣，</a:t>
            </a:r>
            <a:r>
              <a:rPr lang="zh-CN" altLang="zh-CN" sz="1200" kern="1200" dirty="0">
                <a:solidFill>
                  <a:schemeClr val="tx1"/>
                </a:solidFill>
                <a:effectLst/>
                <a:latin typeface="+mn-lt"/>
                <a:ea typeface="+mn-ea"/>
                <a:cs typeface="+mn-cs"/>
              </a:rPr>
              <a:t>进而</a:t>
            </a:r>
            <a:r>
              <a:rPr lang="zh-CN" altLang="en-US" sz="1200" kern="1200" dirty="0">
                <a:solidFill>
                  <a:schemeClr val="tx1"/>
                </a:solidFill>
                <a:effectLst/>
                <a:latin typeface="+mn-lt"/>
                <a:ea typeface="+mn-ea"/>
                <a:cs typeface="+mn-cs"/>
              </a:rPr>
              <a:t>诞生</a:t>
            </a:r>
            <a:r>
              <a:rPr lang="zh-CN" altLang="zh-CN" sz="1200" kern="1200" dirty="0">
                <a:solidFill>
                  <a:schemeClr val="tx1"/>
                </a:solidFill>
                <a:effectLst/>
                <a:latin typeface="+mn-lt"/>
                <a:ea typeface="+mn-ea"/>
                <a:cs typeface="+mn-cs"/>
              </a:rPr>
              <a:t>了新兴</a:t>
            </a:r>
            <a:r>
              <a:rPr lang="zh-CN" altLang="en-US" sz="1200" kern="1200" dirty="0">
                <a:solidFill>
                  <a:schemeClr val="tx1"/>
                </a:solidFill>
                <a:effectLst/>
                <a:latin typeface="+mn-lt"/>
                <a:ea typeface="+mn-ea"/>
                <a:cs typeface="+mn-cs"/>
              </a:rPr>
              <a:t>学科，</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twistronics</a:t>
            </a:r>
            <a:r>
              <a:rPr lang="zh-CN" altLang="zh-CN" sz="1200" kern="1200" dirty="0">
                <a:solidFill>
                  <a:schemeClr val="tx1"/>
                </a:solidFill>
                <a:effectLst/>
                <a:latin typeface="+mn-lt"/>
                <a:ea typeface="+mn-ea"/>
                <a:cs typeface="+mn-cs"/>
              </a:rPr>
              <a:t>”——转角电子学，着重研究</a:t>
            </a:r>
            <a:r>
              <a:rPr lang="en-US" altLang="zh-CN" sz="1200" kern="1200" dirty="0">
                <a:solidFill>
                  <a:schemeClr val="tx1"/>
                </a:solidFill>
                <a:effectLst/>
                <a:latin typeface="+mn-lt"/>
                <a:ea typeface="+mn-ea"/>
                <a:cs typeface="+mn-cs"/>
              </a:rPr>
              <a:t>2D</a:t>
            </a:r>
            <a:r>
              <a:rPr lang="zh-CN" altLang="zh-CN" sz="1200" kern="1200" dirty="0">
                <a:solidFill>
                  <a:schemeClr val="tx1"/>
                </a:solidFill>
                <a:effectLst/>
                <a:latin typeface="+mn-lt"/>
                <a:ea typeface="+mn-ea"/>
                <a:cs typeface="+mn-cs"/>
              </a:rPr>
              <a:t>转角材料的电子性质与层间转角的密切关系。目前较为常见的</a:t>
            </a:r>
            <a:r>
              <a:rPr lang="en-US" altLang="zh-CN" sz="1200" kern="1200" dirty="0">
                <a:solidFill>
                  <a:schemeClr val="tx1"/>
                </a:solidFill>
                <a:effectLst/>
                <a:latin typeface="+mn-lt"/>
                <a:ea typeface="+mn-ea"/>
                <a:cs typeface="+mn-cs"/>
              </a:rPr>
              <a:t>2D</a:t>
            </a:r>
            <a:r>
              <a:rPr lang="zh-CN" altLang="zh-CN" sz="1200" kern="1200" dirty="0">
                <a:solidFill>
                  <a:schemeClr val="tx1"/>
                </a:solidFill>
                <a:effectLst/>
                <a:latin typeface="+mn-lt"/>
                <a:ea typeface="+mn-ea"/>
                <a:cs typeface="+mn-cs"/>
              </a:rPr>
              <a:t>转角材料有</a:t>
            </a:r>
            <a:r>
              <a:rPr lang="zh-CN" altLang="en-US" sz="1200" kern="1200" dirty="0">
                <a:solidFill>
                  <a:schemeClr val="tx1"/>
                </a:solidFill>
                <a:effectLst/>
                <a:latin typeface="+mn-lt"/>
                <a:ea typeface="+mn-ea"/>
                <a:cs typeface="+mn-cs"/>
              </a:rPr>
              <a:t>转角石墨烯</a:t>
            </a:r>
            <a:r>
              <a:rPr lang="en-US" altLang="zh-CN" sz="1200" kern="1200" dirty="0">
                <a:solidFill>
                  <a:schemeClr val="tx1"/>
                </a:solidFill>
                <a:effectLst/>
                <a:latin typeface="+mn-lt"/>
                <a:ea typeface="+mn-ea"/>
                <a:cs typeface="+mn-cs"/>
              </a:rPr>
              <a:t>(TBG)</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过渡金属元素硫化物</a:t>
            </a:r>
            <a:r>
              <a:rPr lang="en-US" altLang="zh-CN" sz="1200" kern="1200" dirty="0">
                <a:solidFill>
                  <a:schemeClr val="tx1"/>
                </a:solidFill>
                <a:effectLst/>
                <a:latin typeface="+mn-lt"/>
                <a:ea typeface="+mn-ea"/>
                <a:cs typeface="+mn-cs"/>
              </a:rPr>
              <a:t>(TMD)</a:t>
            </a:r>
            <a:r>
              <a:rPr lang="zh-CN" altLang="zh-CN" sz="1200" kern="1200" dirty="0">
                <a:solidFill>
                  <a:schemeClr val="tx1"/>
                </a:solidFill>
                <a:effectLst/>
                <a:latin typeface="+mn-lt"/>
                <a:ea typeface="+mn-ea"/>
                <a:cs typeface="+mn-cs"/>
              </a:rPr>
              <a:t>异质结构、</a:t>
            </a:r>
            <a:r>
              <a:rPr lang="en-US" altLang="zh-CN" sz="1200" kern="1200" dirty="0">
                <a:solidFill>
                  <a:schemeClr val="tx1"/>
                </a:solidFill>
                <a:effectLst/>
                <a:latin typeface="+mn-lt"/>
                <a:ea typeface="+mn-ea"/>
                <a:cs typeface="+mn-cs"/>
              </a:rPr>
              <a:t>h-BN</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六方氮化硼）</a:t>
            </a:r>
            <a:r>
              <a:rPr lang="zh-CN" altLang="en-US" sz="1200" kern="1200" dirty="0">
                <a:solidFill>
                  <a:schemeClr val="tx1"/>
                </a:solidFill>
                <a:effectLst/>
                <a:latin typeface="+mn-lt"/>
                <a:ea typeface="+mn-ea"/>
                <a:cs typeface="+mn-cs"/>
              </a:rPr>
              <a:t>上的石墨烯</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其中对于</a:t>
            </a:r>
            <a:r>
              <a:rPr lang="en-US" altLang="zh-CN" sz="1200" kern="1200" dirty="0">
                <a:solidFill>
                  <a:schemeClr val="tx1"/>
                </a:solidFill>
                <a:effectLst/>
                <a:latin typeface="+mn-lt"/>
                <a:ea typeface="+mn-ea"/>
                <a:cs typeface="+mn-cs"/>
              </a:rPr>
              <a:t>TBG</a:t>
            </a:r>
            <a:r>
              <a:rPr lang="zh-CN" altLang="zh-CN" sz="1200" kern="1200" dirty="0">
                <a:solidFill>
                  <a:schemeClr val="tx1"/>
                </a:solidFill>
                <a:effectLst/>
                <a:latin typeface="+mn-lt"/>
                <a:ea typeface="+mn-ea"/>
                <a:cs typeface="+mn-cs"/>
              </a:rPr>
              <a:t>的研究</a:t>
            </a:r>
            <a:r>
              <a:rPr lang="zh-CN" altLang="en-US" sz="1200" kern="1200" dirty="0">
                <a:solidFill>
                  <a:schemeClr val="tx1"/>
                </a:solidFill>
                <a:effectLst/>
                <a:latin typeface="+mn-lt"/>
                <a:ea typeface="+mn-ea"/>
                <a:cs typeface="+mn-cs"/>
              </a:rPr>
              <a:t>尤其</a:t>
            </a:r>
            <a:r>
              <a:rPr lang="zh-CN" altLang="zh-CN" sz="1200" kern="1200" dirty="0">
                <a:solidFill>
                  <a:schemeClr val="tx1"/>
                </a:solidFill>
                <a:effectLst/>
                <a:latin typeface="+mn-lt"/>
                <a:ea typeface="+mn-ea"/>
                <a:cs typeface="+mn-cs"/>
              </a:rPr>
              <a:t>深入，</a:t>
            </a:r>
            <a:r>
              <a:rPr lang="zh-CN" altLang="en-US" sz="1200" kern="1200" dirty="0">
                <a:solidFill>
                  <a:schemeClr val="tx1"/>
                </a:solidFill>
                <a:effectLst/>
                <a:latin typeface="+mn-lt"/>
                <a:ea typeface="+mn-ea"/>
                <a:cs typeface="+mn-cs"/>
              </a:rPr>
              <a:t>再加上</a:t>
            </a:r>
            <a:r>
              <a:rPr lang="en-US" altLang="zh-CN" sz="1200" kern="1200" dirty="0">
                <a:solidFill>
                  <a:schemeClr val="tx1"/>
                </a:solidFill>
                <a:effectLst/>
                <a:latin typeface="+mn-lt"/>
                <a:ea typeface="+mn-ea"/>
                <a:cs typeface="+mn-cs"/>
              </a:rPr>
              <a:t>18</a:t>
            </a:r>
            <a:r>
              <a:rPr lang="zh-CN" altLang="en-US" sz="1200" kern="1200" dirty="0">
                <a:solidFill>
                  <a:schemeClr val="tx1"/>
                </a:solidFill>
                <a:effectLst/>
                <a:latin typeface="+mn-lt"/>
                <a:ea typeface="+mn-ea"/>
                <a:cs typeface="+mn-cs"/>
              </a:rPr>
              <a:t>年出了魔角石墨烯的大新闻，所以接下来的展示主要以</a:t>
            </a:r>
            <a:r>
              <a:rPr lang="zh-CN" altLang="en-US" sz="1200" b="1" kern="1200" dirty="0">
                <a:solidFill>
                  <a:schemeClr val="tx1"/>
                </a:solidFill>
                <a:effectLst/>
                <a:latin typeface="+mn-lt"/>
                <a:ea typeface="+mn-ea"/>
                <a:cs typeface="+mn-cs"/>
              </a:rPr>
              <a:t>魔角石墨烯</a:t>
            </a:r>
            <a:r>
              <a:rPr lang="zh-CN" altLang="en-US" sz="1200" kern="1200" dirty="0">
                <a:solidFill>
                  <a:schemeClr val="tx1"/>
                </a:solidFill>
                <a:effectLst/>
                <a:latin typeface="+mn-lt"/>
                <a:ea typeface="+mn-ea"/>
                <a:cs typeface="+mn-cs"/>
              </a:rPr>
              <a:t>为主。</a:t>
            </a: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05C3B3C-D2BE-492B-8D1C-6295792C7A9F}" type="slidenum">
              <a:rPr lang="zh-CN" altLang="en-US" smtClean="0"/>
              <a:t>6</a:t>
            </a:fld>
            <a:endParaRPr lang="zh-CN" altLang="en-US"/>
          </a:p>
        </p:txBody>
      </p:sp>
    </p:spTree>
    <p:extLst>
      <p:ext uri="{BB962C8B-B14F-4D97-AF65-F5344CB8AC3E}">
        <p14:creationId xmlns:p14="http://schemas.microsoft.com/office/powerpoint/2010/main" val="183990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首先来看</a:t>
            </a:r>
            <a:r>
              <a:rPr lang="en-US" altLang="zh-CN" sz="1200" kern="1200" dirty="0">
                <a:solidFill>
                  <a:schemeClr val="tx1"/>
                </a:solidFill>
                <a:effectLst/>
                <a:latin typeface="+mn-lt"/>
                <a:ea typeface="+mn-ea"/>
                <a:cs typeface="+mn-cs"/>
              </a:rPr>
              <a:t>TBG</a:t>
            </a:r>
            <a:r>
              <a:rPr lang="zh-CN" altLang="zh-CN" sz="1200" kern="1200" dirty="0">
                <a:solidFill>
                  <a:schemeClr val="tx1"/>
                </a:solidFill>
                <a:effectLst/>
                <a:latin typeface="+mn-lt"/>
                <a:ea typeface="+mn-ea"/>
                <a:cs typeface="+mn-cs"/>
              </a:rPr>
              <a:t>的结构。</a:t>
            </a:r>
            <a:r>
              <a:rPr lang="zh-CN" altLang="en-US" sz="1200" kern="1200" dirty="0">
                <a:solidFill>
                  <a:schemeClr val="tx1"/>
                </a:solidFill>
                <a:effectLst/>
                <a:latin typeface="+mn-lt"/>
                <a:ea typeface="+mn-ea"/>
                <a:cs typeface="+mn-cs"/>
              </a:rPr>
              <a:t>通常的</a:t>
            </a:r>
            <a:r>
              <a:rPr lang="zh-CN" altLang="zh-CN" sz="1200" kern="1200" dirty="0">
                <a:solidFill>
                  <a:schemeClr val="tx1"/>
                </a:solidFill>
                <a:effectLst/>
                <a:latin typeface="+mn-lt"/>
                <a:ea typeface="+mn-ea"/>
                <a:cs typeface="+mn-cs"/>
              </a:rPr>
              <a:t>两层石墨烯一般以</a:t>
            </a:r>
            <a:r>
              <a:rPr lang="en-US" altLang="zh-CN" sz="1200" kern="1200" dirty="0">
                <a:solidFill>
                  <a:schemeClr val="tx1"/>
                </a:solidFill>
                <a:effectLst/>
                <a:latin typeface="+mn-lt"/>
                <a:ea typeface="+mn-ea"/>
                <a:cs typeface="+mn-cs"/>
              </a:rPr>
              <a:t>AB</a:t>
            </a:r>
            <a:r>
              <a:rPr lang="zh-CN" altLang="zh-CN" sz="1200" kern="1200" dirty="0">
                <a:solidFill>
                  <a:schemeClr val="tx1"/>
                </a:solidFill>
                <a:effectLst/>
                <a:latin typeface="+mn-lt"/>
                <a:ea typeface="+mn-ea"/>
                <a:cs typeface="+mn-cs"/>
              </a:rPr>
              <a:t>方式堆叠，图中红色是第一层，蓝色是第二层，由于层间存在有转角，会出现如图所示的</a:t>
            </a:r>
            <a:r>
              <a:rPr lang="en-US" altLang="zh-CN" sz="1200" kern="1200" dirty="0">
                <a:solidFill>
                  <a:schemeClr val="tx1"/>
                </a:solidFill>
                <a:effectLst/>
                <a:latin typeface="+mn-lt"/>
                <a:ea typeface="+mn-ea"/>
                <a:cs typeface="+mn-cs"/>
              </a:rPr>
              <a:t>AB</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BA</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AA</a:t>
            </a:r>
            <a:r>
              <a:rPr lang="zh-CN" altLang="zh-CN" sz="1200" kern="1200" dirty="0">
                <a:solidFill>
                  <a:schemeClr val="tx1"/>
                </a:solidFill>
                <a:effectLst/>
                <a:latin typeface="+mn-lt"/>
                <a:ea typeface="+mn-ea"/>
                <a:cs typeface="+mn-cs"/>
              </a:rPr>
              <a:t>的交替排列。</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但实际的转角石墨烯会发生一定的重构，其实通常两层石墨烯转个角叠在一起形成的都不是公度的周期结构，但看起来这种非公度的结构并不稳定。在转角比较小的时候，也就是摩尔超胞很大的时候，材料会通过原子重构产生接近公度的周期结构。</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（图为透射电镜 </a:t>
            </a:r>
            <a:r>
              <a:rPr lang="en-US" altLang="zh-CN" sz="1200" kern="1200" dirty="0">
                <a:solidFill>
                  <a:schemeClr val="tx1"/>
                </a:solidFill>
                <a:effectLst/>
                <a:latin typeface="+mn-lt"/>
                <a:ea typeface="+mn-ea"/>
                <a:cs typeface="+mn-cs"/>
              </a:rPr>
              <a:t>TEM dark-field image  g=(10-10)</a:t>
            </a:r>
            <a:r>
              <a:rPr lang="zh-CN" altLang="en-US" sz="1200" kern="1200" dirty="0">
                <a:solidFill>
                  <a:schemeClr val="tx1"/>
                </a:solidFill>
                <a:effectLst/>
                <a:latin typeface="+mn-lt"/>
                <a:ea typeface="+mn-ea"/>
                <a:cs typeface="+mn-cs"/>
              </a:rPr>
              <a:t>峰）</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05C3B3C-D2BE-492B-8D1C-6295792C7A9F}" type="slidenum">
              <a:rPr lang="zh-CN" altLang="en-US" smtClean="0"/>
              <a:t>7</a:t>
            </a:fld>
            <a:endParaRPr lang="zh-CN" altLang="en-US"/>
          </a:p>
        </p:txBody>
      </p:sp>
    </p:spTree>
    <p:extLst>
      <p:ext uri="{BB962C8B-B14F-4D97-AF65-F5344CB8AC3E}">
        <p14:creationId xmlns:p14="http://schemas.microsoft.com/office/powerpoint/2010/main" val="355944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117A35-72C1-4472-900B-255240E84F73}" type="slidenum">
              <a:rPr lang="zh-CN" altLang="en-US" smtClean="0"/>
              <a:t>8</a:t>
            </a:fld>
            <a:endParaRPr lang="zh-CN" altLang="en-US"/>
          </a:p>
        </p:txBody>
      </p:sp>
    </p:spTree>
    <p:extLst>
      <p:ext uri="{BB962C8B-B14F-4D97-AF65-F5344CB8AC3E}">
        <p14:creationId xmlns:p14="http://schemas.microsoft.com/office/powerpoint/2010/main" val="381293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在转角体系中，形成</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条纹的两层材料通常并不形成周期性结构。以转角石墨烯为例，理论研究表明，它仅在一些离散的转角</a:t>
                </a:r>
                <a14:m>
                  <m:oMath xmlns:m="http://schemas.openxmlformats.org/officeDocument/2006/math">
                    <m:r>
                      <m:rPr>
                        <m:sty m:val="p"/>
                      </m:rPr>
                      <a:rPr lang="en-US" altLang="zh-CN" sz="1200" kern="1200">
                        <a:solidFill>
                          <a:schemeClr val="tx1"/>
                        </a:solidFill>
                        <a:effectLst/>
                        <a:latin typeface="Cambria Math" panose="02040503050406030204" pitchFamily="18" charset="0"/>
                        <a:ea typeface="+mn-ea"/>
                        <a:cs typeface="+mn-cs"/>
                      </a:rPr>
                      <m:t>θ</m:t>
                    </m:r>
                  </m:oMath>
                </a14:m>
                <a:r>
                  <a:rPr lang="zh-CN" altLang="zh-CN" sz="1200" kern="1200" dirty="0">
                    <a:solidFill>
                      <a:schemeClr val="tx1"/>
                    </a:solidFill>
                    <a:effectLst/>
                    <a:latin typeface="+mn-lt"/>
                    <a:ea typeface="+mn-ea"/>
                    <a:cs typeface="+mn-cs"/>
                  </a:rPr>
                  <a:t>下才形成周期性的晶体结构</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所以一般来说实验中制备的转角样品通常都不算是晶体。没有晶体周期性，因此我们在固体物理中学习的电子能带论没有办法直接用在转角体系中。</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关于转角石墨烯，</a:t>
                </a:r>
                <a:r>
                  <a:rPr lang="en-US" altLang="zh-CN" sz="1200" kern="1200" dirty="0">
                    <a:solidFill>
                      <a:schemeClr val="tx1"/>
                    </a:solidFill>
                    <a:effectLst/>
                    <a:latin typeface="+mn-lt"/>
                    <a:ea typeface="+mn-ea"/>
                    <a:cs typeface="+mn-cs"/>
                  </a:rPr>
                  <a:t>2011</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MacDonald </a:t>
                </a:r>
                <a:r>
                  <a:rPr lang="zh-CN" altLang="zh-CN" sz="1200" kern="1200" dirty="0">
                    <a:solidFill>
                      <a:schemeClr val="tx1"/>
                    </a:solidFill>
                    <a:effectLst/>
                    <a:latin typeface="+mn-lt"/>
                    <a:ea typeface="+mn-ea"/>
                    <a:cs typeface="+mn-cs"/>
                  </a:rPr>
                  <a:t>提出一种有效理论描述</a:t>
                </a:r>
                <a:r>
                  <a:rPr lang="en-US" altLang="zh-CN" sz="1200" kern="1200" dirty="0">
                    <a:solidFill>
                      <a:schemeClr val="tx1"/>
                    </a:solidFill>
                    <a:effectLst/>
                    <a:latin typeface="+mn-lt"/>
                    <a:ea typeface="+mn-ea"/>
                    <a:cs typeface="+mn-cs"/>
                  </a:rPr>
                  <a:t>(pnas.1108174108)</a:t>
                </a:r>
                <a:r>
                  <a:rPr lang="zh-CN" altLang="zh-CN" sz="1200" kern="1200" dirty="0">
                    <a:solidFill>
                      <a:schemeClr val="tx1"/>
                    </a:solidFill>
                    <a:effectLst/>
                    <a:latin typeface="+mn-lt"/>
                    <a:ea typeface="+mn-ea"/>
                    <a:cs typeface="+mn-cs"/>
                  </a:rPr>
                  <a:t>。他的想法是，既然单层石墨烯的低能物理全都集中在</a:t>
                </a:r>
                <a:r>
                  <a:rPr lang="en-US" altLang="zh-CN" sz="1200" kern="1200" dirty="0">
                    <a:solidFill>
                      <a:schemeClr val="tx1"/>
                    </a:solidFill>
                    <a:effectLst/>
                    <a:latin typeface="+mn-lt"/>
                    <a:ea typeface="+mn-ea"/>
                    <a:cs typeface="+mn-cs"/>
                  </a:rPr>
                  <a:t>Brillouin zone corner </a:t>
                </a:r>
                <a:r>
                  <a:rPr lang="zh-CN" altLang="zh-CN" sz="1200" kern="1200" dirty="0">
                    <a:solidFill>
                      <a:schemeClr val="tx1"/>
                    </a:solidFill>
                    <a:effectLst/>
                    <a:latin typeface="+mn-lt"/>
                    <a:ea typeface="+mn-ea"/>
                    <a:cs typeface="+mn-cs"/>
                  </a:rPr>
                  <a:t>处的</a:t>
                </a:r>
                <a:r>
                  <a:rPr lang="en-US" altLang="zh-CN" sz="1200" kern="1200" dirty="0">
                    <a:solidFill>
                      <a:schemeClr val="tx1"/>
                    </a:solidFill>
                    <a:effectLst/>
                    <a:latin typeface="+mn-lt"/>
                    <a:ea typeface="+mn-ea"/>
                    <a:cs typeface="+mn-cs"/>
                  </a:rPr>
                  <a:t>Dirac cone </a:t>
                </a:r>
                <a:r>
                  <a:rPr lang="zh-CN" altLang="zh-CN" sz="1200" kern="1200" dirty="0">
                    <a:solidFill>
                      <a:schemeClr val="tx1"/>
                    </a:solidFill>
                    <a:effectLst/>
                    <a:latin typeface="+mn-lt"/>
                    <a:ea typeface="+mn-ea"/>
                    <a:cs typeface="+mn-cs"/>
                  </a:rPr>
                  <a:t>附近，那我们就只考虑由于</a:t>
                </a:r>
                <a:r>
                  <a:rPr lang="en-US" altLang="zh-CN" sz="1200" kern="1200" dirty="0">
                    <a:solidFill>
                      <a:schemeClr val="tx1"/>
                    </a:solidFill>
                    <a:effectLst/>
                    <a:latin typeface="+mn-lt"/>
                    <a:ea typeface="+mn-ea"/>
                    <a:cs typeface="+mn-cs"/>
                  </a:rPr>
                  <a:t>hopping</a:t>
                </a:r>
                <a:r>
                  <a:rPr lang="zh-CN" altLang="zh-CN" sz="1200" kern="1200" dirty="0">
                    <a:solidFill>
                      <a:schemeClr val="tx1"/>
                    </a:solidFill>
                    <a:effectLst/>
                    <a:latin typeface="+mn-lt"/>
                    <a:ea typeface="+mn-ea"/>
                    <a:cs typeface="+mn-cs"/>
                  </a:rPr>
                  <a:t>导致的上下两层石墨烯 </a:t>
                </a:r>
                <a:r>
                  <a:rPr lang="en-US" altLang="zh-CN" sz="1200" kern="1200" dirty="0">
                    <a:solidFill>
                      <a:schemeClr val="tx1"/>
                    </a:solidFill>
                    <a:effectLst/>
                    <a:latin typeface="+mn-lt"/>
                    <a:ea typeface="+mn-ea"/>
                    <a:cs typeface="+mn-cs"/>
                  </a:rPr>
                  <a:t>Dirac </a:t>
                </a:r>
                <a:r>
                  <a:rPr lang="zh-CN" altLang="zh-CN" sz="1200" kern="1200" dirty="0">
                    <a:solidFill>
                      <a:schemeClr val="tx1"/>
                    </a:solidFill>
                    <a:effectLst/>
                    <a:latin typeface="+mn-lt"/>
                    <a:ea typeface="+mn-ea"/>
                    <a:cs typeface="+mn-cs"/>
                  </a:rPr>
                  <a:t>锥附近的散射就好了。</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这样他写出的有效的哈密顿量如下</a:t>
                </a:r>
                <a:r>
                  <a:rPr lang="zh-CN" altLang="en-US" sz="1200" kern="1200" dirty="0">
                    <a:solidFill>
                      <a:schemeClr val="tx1"/>
                    </a:solidFill>
                    <a:effectLst/>
                    <a:latin typeface="+mn-lt"/>
                    <a:ea typeface="+mn-ea"/>
                    <a:cs typeface="+mn-cs"/>
                  </a:rPr>
                  <a:t>（描述哈密顿量） </a:t>
                </a:r>
                <a:endParaRPr lang="zh-CN" altLang="zh-CN" sz="1200" kern="1200" dirty="0">
                  <a:solidFill>
                    <a:schemeClr val="tx1"/>
                  </a:solidFill>
                  <a:effectLst/>
                  <a:latin typeface="+mn-lt"/>
                  <a:ea typeface="+mn-ea"/>
                  <a:cs typeface="+mn-cs"/>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在转角体系中，形成</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条纹的两层材料通常并不形成周期性结构。以转角石墨烯为例，理论研究表明，它仅在一些离散的转角</a:t>
                </a:r>
                <a:r>
                  <a:rPr lang="en-US" altLang="zh-CN" sz="1200" i="0" kern="1200">
                    <a:solidFill>
                      <a:schemeClr val="tx1"/>
                    </a:solidFill>
                    <a:effectLst/>
                    <a:latin typeface="+mn-lt"/>
                    <a:ea typeface="+mn-ea"/>
                    <a:cs typeface="+mn-cs"/>
                  </a:rPr>
                  <a:t>θ</a:t>
                </a:r>
                <a:r>
                  <a:rPr lang="zh-CN" altLang="zh-CN" sz="1200" kern="1200" dirty="0">
                    <a:solidFill>
                      <a:schemeClr val="tx1"/>
                    </a:solidFill>
                    <a:effectLst/>
                    <a:latin typeface="+mn-lt"/>
                    <a:ea typeface="+mn-ea"/>
                    <a:cs typeface="+mn-cs"/>
                  </a:rPr>
                  <a:t>下才形成周期性的</a:t>
                </a:r>
                <a:r>
                  <a:rPr lang="zh-CN" altLang="zh-CN" sz="1200" kern="1200" dirty="0" smtClean="0">
                    <a:solidFill>
                      <a:schemeClr val="tx1"/>
                    </a:solidFill>
                    <a:effectLst/>
                    <a:latin typeface="+mn-lt"/>
                    <a:ea typeface="+mn-ea"/>
                    <a:cs typeface="+mn-cs"/>
                  </a:rPr>
                  <a:t>晶体结构</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所以一般来说实验中制备的转角样品通常都不算是晶体。没有晶体周期性，因此我们在固体物理中学习的电子能带论没有办法直接用在转角体系中。</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关于转角石墨烯，</a:t>
                </a:r>
                <a:r>
                  <a:rPr lang="en-US" altLang="zh-CN" sz="1200" kern="1200" dirty="0" smtClean="0">
                    <a:solidFill>
                      <a:schemeClr val="tx1"/>
                    </a:solidFill>
                    <a:effectLst/>
                    <a:latin typeface="+mn-lt"/>
                    <a:ea typeface="+mn-ea"/>
                    <a:cs typeface="+mn-cs"/>
                  </a:rPr>
                  <a:t>2011</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MacDonald </a:t>
                </a:r>
                <a:r>
                  <a:rPr lang="zh-CN" altLang="zh-CN" sz="1200" kern="1200" dirty="0" smtClean="0">
                    <a:solidFill>
                      <a:schemeClr val="tx1"/>
                    </a:solidFill>
                    <a:effectLst/>
                    <a:latin typeface="+mn-lt"/>
                    <a:ea typeface="+mn-ea"/>
                    <a:cs typeface="+mn-cs"/>
                  </a:rPr>
                  <a:t>提出一种有效理论描述</a:t>
                </a:r>
                <a:r>
                  <a:rPr lang="en-US" altLang="zh-CN" sz="1200" kern="1200" dirty="0" smtClean="0">
                    <a:solidFill>
                      <a:schemeClr val="tx1"/>
                    </a:solidFill>
                    <a:effectLst/>
                    <a:latin typeface="+mn-lt"/>
                    <a:ea typeface="+mn-ea"/>
                    <a:cs typeface="+mn-cs"/>
                  </a:rPr>
                  <a:t>(pnas.1108174108)</a:t>
                </a:r>
                <a:r>
                  <a:rPr lang="zh-CN" altLang="zh-CN" sz="1200" kern="1200" dirty="0" smtClean="0">
                    <a:solidFill>
                      <a:schemeClr val="tx1"/>
                    </a:solidFill>
                    <a:effectLst/>
                    <a:latin typeface="+mn-lt"/>
                    <a:ea typeface="+mn-ea"/>
                    <a:cs typeface="+mn-cs"/>
                  </a:rPr>
                  <a:t>。他的想法是，既然单层石墨烯的低能物理全都集中在</a:t>
                </a:r>
                <a:r>
                  <a:rPr lang="en-US" altLang="zh-CN" sz="1200" kern="1200" dirty="0" smtClean="0">
                    <a:solidFill>
                      <a:schemeClr val="tx1"/>
                    </a:solidFill>
                    <a:effectLst/>
                    <a:latin typeface="+mn-lt"/>
                    <a:ea typeface="+mn-ea"/>
                    <a:cs typeface="+mn-cs"/>
                  </a:rPr>
                  <a:t>Brillouin zone corner </a:t>
                </a:r>
                <a:r>
                  <a:rPr lang="zh-CN" altLang="zh-CN" sz="1200" kern="1200" dirty="0" smtClean="0">
                    <a:solidFill>
                      <a:schemeClr val="tx1"/>
                    </a:solidFill>
                    <a:effectLst/>
                    <a:latin typeface="+mn-lt"/>
                    <a:ea typeface="+mn-ea"/>
                    <a:cs typeface="+mn-cs"/>
                  </a:rPr>
                  <a:t>处的</a:t>
                </a:r>
                <a:r>
                  <a:rPr lang="en-US" altLang="zh-CN" sz="1200" kern="1200" dirty="0" smtClean="0">
                    <a:solidFill>
                      <a:schemeClr val="tx1"/>
                    </a:solidFill>
                    <a:effectLst/>
                    <a:latin typeface="+mn-lt"/>
                    <a:ea typeface="+mn-ea"/>
                    <a:cs typeface="+mn-cs"/>
                  </a:rPr>
                  <a:t>Dirac cone </a:t>
                </a:r>
                <a:r>
                  <a:rPr lang="zh-CN" altLang="zh-CN" sz="1200" kern="1200" dirty="0" smtClean="0">
                    <a:solidFill>
                      <a:schemeClr val="tx1"/>
                    </a:solidFill>
                    <a:effectLst/>
                    <a:latin typeface="+mn-lt"/>
                    <a:ea typeface="+mn-ea"/>
                    <a:cs typeface="+mn-cs"/>
                  </a:rPr>
                  <a:t>附近，那我们就只考虑由于</a:t>
                </a:r>
                <a:r>
                  <a:rPr lang="en-US" altLang="zh-CN" sz="1200" kern="1200" dirty="0" smtClean="0">
                    <a:solidFill>
                      <a:schemeClr val="tx1"/>
                    </a:solidFill>
                    <a:effectLst/>
                    <a:latin typeface="+mn-lt"/>
                    <a:ea typeface="+mn-ea"/>
                    <a:cs typeface="+mn-cs"/>
                  </a:rPr>
                  <a:t>hopping</a:t>
                </a:r>
                <a:r>
                  <a:rPr lang="zh-CN" altLang="zh-CN" sz="1200" kern="1200" dirty="0" smtClean="0">
                    <a:solidFill>
                      <a:schemeClr val="tx1"/>
                    </a:solidFill>
                    <a:effectLst/>
                    <a:latin typeface="+mn-lt"/>
                    <a:ea typeface="+mn-ea"/>
                    <a:cs typeface="+mn-cs"/>
                  </a:rPr>
                  <a:t>导致的上下两层石墨烯 </a:t>
                </a:r>
                <a:r>
                  <a:rPr lang="en-US" altLang="zh-CN" sz="1200" kern="1200" dirty="0" smtClean="0">
                    <a:solidFill>
                      <a:schemeClr val="tx1"/>
                    </a:solidFill>
                    <a:effectLst/>
                    <a:latin typeface="+mn-lt"/>
                    <a:ea typeface="+mn-ea"/>
                    <a:cs typeface="+mn-cs"/>
                  </a:rPr>
                  <a:t>Dirac </a:t>
                </a:r>
                <a:r>
                  <a:rPr lang="zh-CN" altLang="zh-CN" sz="1200" kern="1200" dirty="0" smtClean="0">
                    <a:solidFill>
                      <a:schemeClr val="tx1"/>
                    </a:solidFill>
                    <a:effectLst/>
                    <a:latin typeface="+mn-lt"/>
                    <a:ea typeface="+mn-ea"/>
                    <a:cs typeface="+mn-cs"/>
                  </a:rPr>
                  <a:t>锥附近的散射就好了。</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这样他写出的有效的哈密顿量如下</a:t>
                </a:r>
                <a:r>
                  <a:rPr lang="zh-CN" altLang="en-US" sz="1200" kern="1200" dirty="0" smtClean="0">
                    <a:solidFill>
                      <a:schemeClr val="tx1"/>
                    </a:solidFill>
                    <a:effectLst/>
                    <a:latin typeface="+mn-lt"/>
                    <a:ea typeface="+mn-ea"/>
                    <a:cs typeface="+mn-cs"/>
                  </a:rPr>
                  <a:t>（描述哈密顿量） </a:t>
                </a:r>
                <a:endParaRPr lang="zh-CN" altLang="zh-CN" sz="1200" kern="1200" dirty="0">
                  <a:solidFill>
                    <a:schemeClr val="tx1"/>
                  </a:solidFill>
                  <a:effectLst/>
                  <a:latin typeface="+mn-lt"/>
                  <a:ea typeface="+mn-ea"/>
                  <a:cs typeface="+mn-cs"/>
                </a:endParaRPr>
              </a:p>
              <a:p>
                <a:endParaRPr lang="zh-CN" altLang="en-US" dirty="0"/>
              </a:p>
            </p:txBody>
          </p:sp>
        </mc:Fallback>
      </mc:AlternateContent>
      <p:sp>
        <p:nvSpPr>
          <p:cNvPr id="4" name="灯片编号占位符 3"/>
          <p:cNvSpPr>
            <a:spLocks noGrp="1"/>
          </p:cNvSpPr>
          <p:nvPr>
            <p:ph type="sldNum" sz="quarter" idx="10"/>
          </p:nvPr>
        </p:nvSpPr>
        <p:spPr/>
        <p:txBody>
          <a:bodyPr/>
          <a:lstStyle/>
          <a:p>
            <a:fld id="{C8117A35-72C1-4472-900B-255240E84F73}" type="slidenum">
              <a:rPr lang="zh-CN" altLang="en-US" smtClean="0"/>
              <a:t>9</a:t>
            </a:fld>
            <a:endParaRPr lang="zh-CN" altLang="en-US"/>
          </a:p>
        </p:txBody>
      </p:sp>
    </p:spTree>
    <p:extLst>
      <p:ext uri="{BB962C8B-B14F-4D97-AF65-F5344CB8AC3E}">
        <p14:creationId xmlns:p14="http://schemas.microsoft.com/office/powerpoint/2010/main" val="80104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Bloch</a:t>
            </a:r>
            <a:r>
              <a:rPr lang="zh-CN" altLang="zh-CN" sz="1200" kern="1200" dirty="0">
                <a:solidFill>
                  <a:schemeClr val="tx1"/>
                </a:solidFill>
                <a:effectLst/>
                <a:latin typeface="+mn-lt"/>
                <a:ea typeface="+mn-ea"/>
                <a:cs typeface="+mn-cs"/>
              </a:rPr>
              <a:t>态</a:t>
            </a:r>
            <a:r>
              <a:rPr lang="zh-CN" altLang="en-US" sz="1200" kern="1200" dirty="0">
                <a:solidFill>
                  <a:schemeClr val="tx1"/>
                </a:solidFill>
                <a:effectLst/>
                <a:latin typeface="+mn-lt"/>
                <a:ea typeface="+mn-ea"/>
                <a:cs typeface="+mn-cs"/>
              </a:rPr>
              <a:t>在上下层间的</a:t>
            </a:r>
            <a:r>
              <a:rPr lang="zh-CN" altLang="zh-CN" sz="1200" kern="1200" dirty="0">
                <a:solidFill>
                  <a:schemeClr val="tx1"/>
                </a:solidFill>
                <a:effectLst/>
                <a:latin typeface="+mn-lt"/>
                <a:ea typeface="+mn-ea"/>
                <a:cs typeface="+mn-cs"/>
              </a:rPr>
              <a:t>动量转移，使得同一层内不同波矢的</a:t>
            </a:r>
            <a:r>
              <a:rPr lang="en-US" altLang="zh-CN" sz="1200" kern="1200" dirty="0">
                <a:solidFill>
                  <a:schemeClr val="tx1"/>
                </a:solidFill>
                <a:effectLst/>
                <a:latin typeface="+mn-lt"/>
                <a:ea typeface="+mn-ea"/>
                <a:cs typeface="+mn-cs"/>
              </a:rPr>
              <a:t>Bloch</a:t>
            </a:r>
            <a:r>
              <a:rPr lang="zh-CN" altLang="zh-CN" sz="1200" kern="1200" dirty="0">
                <a:solidFill>
                  <a:schemeClr val="tx1"/>
                </a:solidFill>
                <a:effectLst/>
                <a:latin typeface="+mn-lt"/>
                <a:ea typeface="+mn-ea"/>
                <a:cs typeface="+mn-cs"/>
              </a:rPr>
              <a:t>态发生耦合</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相当于布里渊区会发生折叠</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图中，</a:t>
            </a:r>
            <a:r>
              <a:rPr lang="zh-CN" altLang="zh-CN" sz="1200" kern="1200" dirty="0">
                <a:solidFill>
                  <a:schemeClr val="tx1"/>
                </a:solidFill>
                <a:effectLst/>
                <a:latin typeface="+mn-lt"/>
                <a:ea typeface="+mn-ea"/>
                <a:cs typeface="+mn-cs"/>
              </a:rPr>
              <a:t>红点</a:t>
            </a:r>
            <a:r>
              <a:rPr lang="zh-CN" altLang="en-US" sz="1200" kern="1200" dirty="0">
                <a:solidFill>
                  <a:schemeClr val="tx1"/>
                </a:solidFill>
                <a:effectLst/>
                <a:latin typeface="+mn-lt"/>
                <a:ea typeface="+mn-ea"/>
                <a:cs typeface="+mn-cs"/>
              </a:rPr>
              <a:t>为</a:t>
            </a:r>
            <a:r>
              <a:rPr lang="zh-CN" altLang="zh-CN" sz="1200" kern="1200" dirty="0">
                <a:solidFill>
                  <a:schemeClr val="tx1"/>
                </a:solidFill>
                <a:effectLst/>
                <a:latin typeface="+mn-lt"/>
                <a:ea typeface="+mn-ea"/>
                <a:cs typeface="+mn-cs"/>
              </a:rPr>
              <a:t>第一层</a:t>
            </a:r>
            <a:r>
              <a:rPr lang="zh-CN" altLang="en-US" sz="1200" kern="1200" dirty="0">
                <a:solidFill>
                  <a:schemeClr val="tx1"/>
                </a:solidFill>
                <a:effectLst/>
                <a:latin typeface="+mn-lt"/>
                <a:ea typeface="+mn-ea"/>
                <a:cs typeface="+mn-cs"/>
              </a:rPr>
              <a:t>的倒空间</a:t>
            </a:r>
            <a:r>
              <a:rPr lang="zh-CN" altLang="zh-CN" sz="1200" kern="1200" dirty="0">
                <a:solidFill>
                  <a:schemeClr val="tx1"/>
                </a:solidFill>
                <a:effectLst/>
                <a:latin typeface="+mn-lt"/>
                <a:ea typeface="+mn-ea"/>
                <a:cs typeface="+mn-cs"/>
              </a:rPr>
              <a:t>，黑点</a:t>
            </a:r>
            <a:r>
              <a:rPr lang="zh-CN" altLang="en-US" sz="1200" kern="1200" dirty="0">
                <a:solidFill>
                  <a:schemeClr val="tx1"/>
                </a:solidFill>
                <a:effectLst/>
                <a:latin typeface="+mn-lt"/>
                <a:ea typeface="+mn-ea"/>
                <a:cs typeface="+mn-cs"/>
              </a:rPr>
              <a:t>为</a:t>
            </a:r>
            <a:r>
              <a:rPr lang="zh-CN" altLang="zh-CN" sz="1200" kern="1200" dirty="0">
                <a:solidFill>
                  <a:schemeClr val="tx1"/>
                </a:solidFill>
                <a:effectLst/>
                <a:latin typeface="+mn-lt"/>
                <a:ea typeface="+mn-ea"/>
                <a:cs typeface="+mn-cs"/>
              </a:rPr>
              <a:t>第二层</a:t>
            </a:r>
            <a:r>
              <a:rPr lang="zh-CN" altLang="en-US" sz="1200" kern="1200" dirty="0">
                <a:solidFill>
                  <a:schemeClr val="tx1"/>
                </a:solidFill>
                <a:effectLst/>
                <a:latin typeface="+mn-lt"/>
                <a:ea typeface="+mn-ea"/>
                <a:cs typeface="+mn-cs"/>
              </a:rPr>
              <a:t>的倒空间</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hopping</a:t>
            </a:r>
            <a:r>
              <a:rPr lang="zh-CN" altLang="zh-CN" sz="1200" kern="1200" dirty="0">
                <a:solidFill>
                  <a:schemeClr val="tx1"/>
                </a:solidFill>
                <a:effectLst/>
                <a:latin typeface="+mn-lt"/>
                <a:ea typeface="+mn-ea"/>
                <a:cs typeface="+mn-cs"/>
              </a:rPr>
              <a:t>使得各个红点对应的波矢发生耦合，绿线为折叠后的布里渊区。</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这个经过折叠的布里渊区对应的实空间周期</a:t>
            </a:r>
            <a:r>
              <a:rPr lang="zh-CN" altLang="en-US" sz="1200" kern="1200" dirty="0">
                <a:solidFill>
                  <a:schemeClr val="tx1"/>
                </a:solidFill>
                <a:effectLst/>
                <a:latin typeface="+mn-lt"/>
                <a:ea typeface="+mn-ea"/>
                <a:cs typeface="+mn-cs"/>
              </a:rPr>
              <a:t>正是</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条纹的周期，对应的能带被称</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能带。</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能带形成对转角体系电子的一种有效描述，它对任意转角均有定义。</a:t>
            </a:r>
          </a:p>
        </p:txBody>
      </p:sp>
      <p:sp>
        <p:nvSpPr>
          <p:cNvPr id="4" name="Slide Number Placeholder 3"/>
          <p:cNvSpPr>
            <a:spLocks noGrp="1"/>
          </p:cNvSpPr>
          <p:nvPr>
            <p:ph type="sldNum" sz="quarter" idx="5"/>
          </p:nvPr>
        </p:nvSpPr>
        <p:spPr/>
        <p:txBody>
          <a:bodyPr/>
          <a:lstStyle/>
          <a:p>
            <a:fld id="{6D5F4E14-0C72-4981-9DE5-26D89FA4FA1F}" type="slidenum">
              <a:rPr lang="zh-CN" altLang="en-US" smtClean="0"/>
              <a:t>10</a:t>
            </a:fld>
            <a:endParaRPr lang="zh-CN" altLang="en-US"/>
          </a:p>
        </p:txBody>
      </p:sp>
    </p:spTree>
    <p:extLst>
      <p:ext uri="{BB962C8B-B14F-4D97-AF65-F5344CB8AC3E}">
        <p14:creationId xmlns:p14="http://schemas.microsoft.com/office/powerpoint/2010/main" val="68525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a:solidFill>
                  <a:schemeClr val="tx1"/>
                </a:solidFill>
                <a:effectLst/>
                <a:latin typeface="+mn-lt"/>
                <a:ea typeface="+mn-ea"/>
                <a:cs typeface="+mn-cs"/>
              </a:rPr>
              <a:t>对于转角石墨烯，它的</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能带也具有</a:t>
            </a:r>
            <a:r>
              <a:rPr lang="en-US" altLang="zh-CN" sz="1200" kern="1200" dirty="0">
                <a:solidFill>
                  <a:schemeClr val="tx1"/>
                </a:solidFill>
                <a:effectLst/>
                <a:latin typeface="+mn-lt"/>
                <a:ea typeface="+mn-ea"/>
                <a:cs typeface="+mn-cs"/>
              </a:rPr>
              <a:t>Dirac cone</a:t>
            </a:r>
            <a:r>
              <a:rPr lang="zh-CN" altLang="zh-CN" sz="1200" kern="1200" dirty="0">
                <a:solidFill>
                  <a:schemeClr val="tx1"/>
                </a:solidFill>
                <a:effectLst/>
                <a:latin typeface="+mn-lt"/>
                <a:ea typeface="+mn-ea"/>
                <a:cs typeface="+mn-cs"/>
              </a:rPr>
              <a:t>的线性色散结构，它</a:t>
            </a:r>
            <a:r>
              <a:rPr lang="en-US" altLang="zh-CN" sz="1200" kern="1200" dirty="0" err="1">
                <a:solidFill>
                  <a:schemeClr val="tx1"/>
                </a:solidFill>
                <a:effectLst/>
                <a:latin typeface="+mn-lt"/>
                <a:ea typeface="+mn-ea"/>
                <a:cs typeface="+mn-cs"/>
              </a:rPr>
              <a:t>Moire</a:t>
            </a:r>
            <a:r>
              <a:rPr lang="zh-CN" altLang="zh-CN" sz="1200" kern="1200" dirty="0">
                <a:solidFill>
                  <a:schemeClr val="tx1"/>
                </a:solidFill>
                <a:effectLst/>
                <a:latin typeface="+mn-lt"/>
                <a:ea typeface="+mn-ea"/>
                <a:cs typeface="+mn-cs"/>
              </a:rPr>
              <a:t>能带最</a:t>
            </a:r>
            <a:r>
              <a:rPr lang="en-US" altLang="zh-CN" sz="1200" kern="1200" dirty="0">
                <a:solidFill>
                  <a:schemeClr val="tx1"/>
                </a:solidFill>
                <a:effectLst/>
                <a:latin typeface="+mn-lt"/>
                <a:ea typeface="+mn-ea"/>
                <a:cs typeface="+mn-cs"/>
              </a:rPr>
              <a:t>striking</a:t>
            </a:r>
            <a:r>
              <a:rPr lang="zh-CN" altLang="zh-CN" sz="1200" kern="1200" dirty="0">
                <a:solidFill>
                  <a:schemeClr val="tx1"/>
                </a:solidFill>
                <a:effectLst/>
                <a:latin typeface="+mn-lt"/>
                <a:ea typeface="+mn-ea"/>
                <a:cs typeface="+mn-cs"/>
              </a:rPr>
              <a:t>的结果是，在某些转角，</a:t>
            </a:r>
            <a:r>
              <a:rPr lang="en-US" altLang="zh-CN" sz="1200" kern="1200" dirty="0" err="1">
                <a:solidFill>
                  <a:schemeClr val="tx1"/>
                </a:solidFill>
                <a:effectLst/>
                <a:latin typeface="+mn-lt"/>
                <a:ea typeface="+mn-ea"/>
                <a:cs typeface="+mn-cs"/>
              </a:rPr>
              <a:t>Moire</a:t>
            </a:r>
            <a:r>
              <a:rPr lang="en-US" altLang="zh-CN" sz="1200" kern="1200" dirty="0">
                <a:solidFill>
                  <a:schemeClr val="tx1"/>
                </a:solidFill>
                <a:effectLst/>
                <a:latin typeface="+mn-lt"/>
                <a:ea typeface="+mn-ea"/>
                <a:cs typeface="+mn-cs"/>
              </a:rPr>
              <a:t> Dirac cone </a:t>
            </a:r>
            <a:r>
              <a:rPr lang="zh-CN" altLang="zh-CN" sz="1200" kern="1200" dirty="0">
                <a:solidFill>
                  <a:schemeClr val="tx1"/>
                </a:solidFill>
                <a:effectLst/>
                <a:latin typeface="+mn-lt"/>
                <a:ea typeface="+mn-ea"/>
                <a:cs typeface="+mn-cs"/>
              </a:rPr>
              <a:t>的费米速度会趋近于</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，展现出平带特征，这也就是所谓的</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魔角</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（看视频）</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中间的图是基于刚才的有效模型计算出来的</a:t>
            </a:r>
            <a:r>
              <a:rPr lang="en-US" altLang="zh-CN" sz="1200" kern="1200" dirty="0">
                <a:solidFill>
                  <a:schemeClr val="tx1"/>
                </a:solidFill>
                <a:effectLst/>
                <a:latin typeface="+mn-lt"/>
                <a:ea typeface="+mn-ea"/>
                <a:cs typeface="+mn-cs"/>
              </a:rPr>
              <a:t>Dirac</a:t>
            </a:r>
            <a:r>
              <a:rPr lang="zh-CN" altLang="en-US" sz="1200" kern="1200" dirty="0">
                <a:solidFill>
                  <a:schemeClr val="tx1"/>
                </a:solidFill>
                <a:effectLst/>
                <a:latin typeface="+mn-lt"/>
                <a:ea typeface="+mn-ea"/>
                <a:cs typeface="+mn-cs"/>
              </a:rPr>
              <a:t>锥的费米速度。可以看到在一些角度</a:t>
            </a:r>
            <a:r>
              <a:rPr lang="en-US" altLang="zh-CN" sz="1200" kern="1200" dirty="0">
                <a:solidFill>
                  <a:schemeClr val="tx1"/>
                </a:solidFill>
                <a:effectLst/>
                <a:latin typeface="+mn-lt"/>
                <a:ea typeface="+mn-ea"/>
                <a:cs typeface="+mn-cs"/>
              </a:rPr>
              <a:t>Dirac</a:t>
            </a:r>
            <a:r>
              <a:rPr lang="zh-CN" altLang="en-US" sz="1200" kern="1200" dirty="0">
                <a:solidFill>
                  <a:schemeClr val="tx1"/>
                </a:solidFill>
                <a:effectLst/>
                <a:latin typeface="+mn-lt"/>
                <a:ea typeface="+mn-ea"/>
                <a:cs typeface="+mn-cs"/>
              </a:rPr>
              <a:t>锥的费米速度会趋向</a:t>
            </a:r>
            <a:r>
              <a:rPr lang="en-US" altLang="zh-CN" sz="1200" kern="1200" dirty="0">
                <a:solidFill>
                  <a:schemeClr val="tx1"/>
                </a:solidFill>
                <a:effectLst/>
                <a:latin typeface="+mn-lt"/>
                <a:ea typeface="+mn-ea"/>
                <a:cs typeface="+mn-cs"/>
              </a:rPr>
              <a:t>0. </a:t>
            </a:r>
            <a:r>
              <a:rPr lang="zh-CN" altLang="en-US" sz="1200" kern="1200" dirty="0">
                <a:solidFill>
                  <a:schemeClr val="tx1"/>
                </a:solidFill>
                <a:effectLst/>
                <a:latin typeface="+mn-lt"/>
                <a:ea typeface="+mn-ea"/>
                <a:cs typeface="+mn-cs"/>
              </a:rPr>
              <a:t>由这一条件得到一系列魔角值。关于魔角的起源我们尚不清楚，目前只知道它会在</a:t>
            </a:r>
            <a:r>
              <a:rPr lang="en-US" altLang="zh-CN" sz="1200" kern="1200" dirty="0">
                <a:solidFill>
                  <a:schemeClr val="tx1"/>
                </a:solidFill>
                <a:effectLst/>
                <a:latin typeface="+mn-lt"/>
                <a:ea typeface="+mn-ea"/>
                <a:cs typeface="+mn-cs"/>
              </a:rPr>
              <a:t>Dirac</a:t>
            </a:r>
            <a:r>
              <a:rPr lang="zh-CN" altLang="en-US" sz="1200" kern="1200" baseline="0" dirty="0">
                <a:solidFill>
                  <a:schemeClr val="tx1"/>
                </a:solidFill>
                <a:effectLst/>
                <a:latin typeface="+mn-lt"/>
                <a:ea typeface="+mn-ea"/>
                <a:cs typeface="+mn-cs"/>
              </a:rPr>
              <a:t> 电子</a:t>
            </a:r>
            <a:r>
              <a:rPr lang="zh-CN" altLang="en-US" sz="1200" kern="1200" dirty="0">
                <a:solidFill>
                  <a:schemeClr val="tx1"/>
                </a:solidFill>
                <a:effectLst/>
                <a:latin typeface="+mn-lt"/>
                <a:ea typeface="+mn-ea"/>
                <a:cs typeface="+mn-cs"/>
              </a:rPr>
              <a:t>动能和层间范德华</a:t>
            </a:r>
            <a:r>
              <a:rPr lang="en-US" altLang="zh-CN" sz="1200" kern="1200" dirty="0">
                <a:solidFill>
                  <a:schemeClr val="tx1"/>
                </a:solidFill>
                <a:effectLst/>
                <a:latin typeface="+mn-lt"/>
                <a:ea typeface="+mn-ea"/>
                <a:cs typeface="+mn-cs"/>
              </a:rPr>
              <a:t>hopping</a:t>
            </a:r>
            <a:r>
              <a:rPr lang="zh-CN" altLang="en-US" sz="1200" kern="1200" dirty="0">
                <a:solidFill>
                  <a:schemeClr val="tx1"/>
                </a:solidFill>
                <a:effectLst/>
                <a:latin typeface="+mn-lt"/>
                <a:ea typeface="+mn-ea"/>
                <a:cs typeface="+mn-cs"/>
              </a:rPr>
              <a:t>强度差不多的时候出现。</a:t>
            </a:r>
          </a:p>
        </p:txBody>
      </p:sp>
      <p:sp>
        <p:nvSpPr>
          <p:cNvPr id="4" name="Slide Number Placeholder 3"/>
          <p:cNvSpPr>
            <a:spLocks noGrp="1"/>
          </p:cNvSpPr>
          <p:nvPr>
            <p:ph type="sldNum" sz="quarter" idx="5"/>
          </p:nvPr>
        </p:nvSpPr>
        <p:spPr/>
        <p:txBody>
          <a:bodyPr/>
          <a:lstStyle/>
          <a:p>
            <a:fld id="{6D5F4E14-0C72-4981-9DE5-26D89FA4FA1F}" type="slidenum">
              <a:rPr lang="zh-CN" altLang="en-US" smtClean="0"/>
              <a:t>11</a:t>
            </a:fld>
            <a:endParaRPr lang="zh-CN" altLang="en-US"/>
          </a:p>
        </p:txBody>
      </p:sp>
    </p:spTree>
    <p:extLst>
      <p:ext uri="{BB962C8B-B14F-4D97-AF65-F5344CB8AC3E}">
        <p14:creationId xmlns:p14="http://schemas.microsoft.com/office/powerpoint/2010/main" val="337485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B18DD8-1EBE-4907-8A25-37C1533E2409}"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95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69688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29937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3558951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B18DD8-1EBE-4907-8A25-37C1533E2409}"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47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206018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299631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194957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272743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917A187-2021-405F-B75A-30F4C9DDBCA4}" type="datetimeFigureOut">
              <a:rPr lang="zh-CN" altLang="en-US" smtClean="0"/>
              <a:t>2020/11/18</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339759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2917A187-2021-405F-B75A-30F4C9DDBCA4}" type="datetimeFigureOut">
              <a:rPr lang="zh-CN" altLang="en-US" smtClean="0"/>
              <a:t>2020/11/18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B18DD8-1EBE-4907-8A25-37C1533E2409}" type="slidenum">
              <a:rPr lang="zh-CN" altLang="en-US" smtClean="0"/>
              <a:t>‹#›</a:t>
            </a:fld>
            <a:endParaRPr lang="zh-CN" altLang="en-US"/>
          </a:p>
        </p:txBody>
      </p:sp>
    </p:spTree>
    <p:extLst>
      <p:ext uri="{BB962C8B-B14F-4D97-AF65-F5344CB8AC3E}">
        <p14:creationId xmlns:p14="http://schemas.microsoft.com/office/powerpoint/2010/main" val="3806824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917A187-2021-405F-B75A-30F4C9DDBCA4}" type="datetimeFigureOut">
              <a:rPr lang="zh-CN" altLang="en-US" smtClean="0"/>
              <a:t>2020/11/18</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EB18DD8-1EBE-4907-8A25-37C1533E2409}"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564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png"/><Relationship Id="rId5" Type="http://schemas.openxmlformats.org/officeDocument/2006/relationships/notesSlide" Target="../notesSlides/notesSlide9.xml"/><Relationship Id="rId10" Type="http://schemas.openxmlformats.org/officeDocument/2006/relationships/image" Target="../media/image32.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customXml" Target="../ink/ink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tags" Target="../tags/tag4.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7.xml"/><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tags" Target="../tags/tag5.xml"/><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2278" y="74247"/>
            <a:ext cx="6002216" cy="6002216"/>
          </a:xfrm>
          <a:prstGeom prst="rect">
            <a:avLst/>
          </a:prstGeom>
        </p:spPr>
      </p:pic>
    </p:spTree>
    <p:extLst>
      <p:ext uri="{BB962C8B-B14F-4D97-AF65-F5344CB8AC3E}">
        <p14:creationId xmlns:p14="http://schemas.microsoft.com/office/powerpoint/2010/main" val="130887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1E15977C-B698-4461-8075-AB29E6423F6A}"/>
              </a:ext>
            </a:extLst>
          </p:cNvPr>
          <p:cNvSpPr>
            <a:spLocks noGrp="1"/>
          </p:cNvSpPr>
          <p:nvPr>
            <p:ph type="title"/>
          </p:nvPr>
        </p:nvSpPr>
        <p:spPr>
          <a:xfrm>
            <a:off x="1097280" y="286603"/>
            <a:ext cx="10058400" cy="1450757"/>
          </a:xfrm>
        </p:spPr>
        <p:txBody>
          <a:bodyPr>
            <a:normAutofit/>
          </a:bodyPr>
          <a:lstStyle/>
          <a:p>
            <a:r>
              <a:rPr lang="en-US" altLang="zh-CN" sz="3600" dirty="0" err="1"/>
              <a:t>Moire</a:t>
            </a:r>
            <a:r>
              <a:rPr lang="en-US" altLang="zh-CN" sz="3600" dirty="0"/>
              <a:t> band </a:t>
            </a:r>
            <a:endParaRPr lang="en-US" altLang="zh-CN" sz="3600" dirty="0">
              <a:ln w="0"/>
              <a:effectLst>
                <a:outerShdw blurRad="38100" dist="19050" dir="2700000" algn="tl" rotWithShape="0">
                  <a:schemeClr val="dk1">
                    <a:alpha val="40000"/>
                  </a:schemeClr>
                </a:outerShdw>
              </a:effectLst>
            </a:endParaRPr>
          </a:p>
        </p:txBody>
      </p:sp>
      <p:grpSp>
        <p:nvGrpSpPr>
          <p:cNvPr id="2" name="Group 1">
            <a:extLst>
              <a:ext uri="{FF2B5EF4-FFF2-40B4-BE49-F238E27FC236}">
                <a16:creationId xmlns:a16="http://schemas.microsoft.com/office/drawing/2014/main" id="{AB1A5373-EC94-4698-A17E-CAAFA3B4709B}"/>
              </a:ext>
            </a:extLst>
          </p:cNvPr>
          <p:cNvGrpSpPr/>
          <p:nvPr/>
        </p:nvGrpSpPr>
        <p:grpSpPr>
          <a:xfrm>
            <a:off x="2472140" y="1929038"/>
            <a:ext cx="6947859" cy="4090955"/>
            <a:chOff x="2472140" y="1929038"/>
            <a:chExt cx="6947859" cy="4090955"/>
          </a:xfrm>
        </p:grpSpPr>
        <p:sp>
          <p:nvSpPr>
            <p:cNvPr id="48" name="矩形 10">
              <a:extLst>
                <a:ext uri="{FF2B5EF4-FFF2-40B4-BE49-F238E27FC236}">
                  <a16:creationId xmlns:a16="http://schemas.microsoft.com/office/drawing/2014/main" id="{75936951-C3FA-4D69-8F28-5AA589BF415E}"/>
                </a:ext>
              </a:extLst>
            </p:cNvPr>
            <p:cNvSpPr>
              <a:spLocks noChangeAspect="1"/>
            </p:cNvSpPr>
            <p:nvPr/>
          </p:nvSpPr>
          <p:spPr>
            <a:xfrm>
              <a:off x="2472140" y="1929038"/>
              <a:ext cx="4679010" cy="4090955"/>
            </a:xfrm>
            <a:prstGeom prst="rect">
              <a:avLst/>
            </a:prstGeom>
            <a:blipFill dpi="0" rotWithShape="1">
              <a:blip r:embed="rId3" cstate="email">
                <a:alphaModFix amt="3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12">
              <a:extLst>
                <a:ext uri="{FF2B5EF4-FFF2-40B4-BE49-F238E27FC236}">
                  <a16:creationId xmlns:a16="http://schemas.microsoft.com/office/drawing/2014/main" id="{F5B9DF28-F1D4-439C-9F7D-A1CBDABD71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918489">
              <a:off x="3371172" y="3000954"/>
              <a:ext cx="1548062" cy="1721046"/>
            </a:xfrm>
            <a:prstGeom prst="rect">
              <a:avLst/>
            </a:prstGeom>
          </p:spPr>
        </p:pic>
        <p:sp>
          <p:nvSpPr>
            <p:cNvPr id="50" name="右箭头 19">
              <a:extLst>
                <a:ext uri="{FF2B5EF4-FFF2-40B4-BE49-F238E27FC236}">
                  <a16:creationId xmlns:a16="http://schemas.microsoft.com/office/drawing/2014/main" id="{D16C136E-D71F-4DBE-ACA7-262B5ACBBE85}"/>
                </a:ext>
              </a:extLst>
            </p:cNvPr>
            <p:cNvSpPr/>
            <p:nvPr/>
          </p:nvSpPr>
          <p:spPr>
            <a:xfrm>
              <a:off x="5958972" y="3925303"/>
              <a:ext cx="669600" cy="34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24">
              <a:extLst>
                <a:ext uri="{FF2B5EF4-FFF2-40B4-BE49-F238E27FC236}">
                  <a16:creationId xmlns:a16="http://schemas.microsoft.com/office/drawing/2014/main" id="{2DB7A22D-7003-43FB-B1BE-A6C9F3C4AC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9900" y="3122409"/>
              <a:ext cx="2460099" cy="1951387"/>
            </a:xfrm>
            <a:prstGeom prst="rect">
              <a:avLst/>
            </a:prstGeom>
          </p:spPr>
        </p:pic>
      </p:grpSp>
      <p:sp>
        <p:nvSpPr>
          <p:cNvPr id="58" name="文本框 1">
            <a:extLst>
              <a:ext uri="{FF2B5EF4-FFF2-40B4-BE49-F238E27FC236}">
                <a16:creationId xmlns:a16="http://schemas.microsoft.com/office/drawing/2014/main" id="{2A706ECA-0CE6-4745-AEDC-C0677B075C32}"/>
              </a:ext>
            </a:extLst>
          </p:cNvPr>
          <p:cNvSpPr txBox="1"/>
          <p:nvPr/>
        </p:nvSpPr>
        <p:spPr>
          <a:xfrm>
            <a:off x="7816311" y="5743947"/>
            <a:ext cx="4022249" cy="523220"/>
          </a:xfrm>
          <a:prstGeom prst="rect">
            <a:avLst/>
          </a:prstGeom>
          <a:noFill/>
        </p:spPr>
        <p:txBody>
          <a:bodyPr wrap="square" rtlCol="0">
            <a:spAutoFit/>
          </a:bodyPr>
          <a:lstStyle/>
          <a:p>
            <a:r>
              <a:rPr lang="en-US" altLang="zh-CN" sz="1400" dirty="0"/>
              <a:t>Figure from </a:t>
            </a:r>
          </a:p>
          <a:p>
            <a:r>
              <a:rPr lang="en-US" altLang="zh-CN" sz="1400" dirty="0"/>
              <a:t>2017 Kim, K. et.al. PNAS 114(13), pp. 3364-3369</a:t>
            </a:r>
            <a:endParaRPr lang="zh-CN" altLang="en-US" sz="1400" dirty="0"/>
          </a:p>
        </p:txBody>
      </p:sp>
      <p:pic>
        <p:nvPicPr>
          <p:cNvPr id="9" name="图片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3457" y="1828753"/>
            <a:ext cx="1584338" cy="1625647"/>
          </a:xfrm>
          <a:prstGeom prst="rect">
            <a:avLst/>
          </a:prstGeom>
        </p:spPr>
      </p:pic>
    </p:spTree>
    <p:extLst>
      <p:ext uri="{BB962C8B-B14F-4D97-AF65-F5344CB8AC3E}">
        <p14:creationId xmlns:p14="http://schemas.microsoft.com/office/powerpoint/2010/main" val="1224063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1E15977C-B698-4461-8075-AB29E6423F6A}"/>
              </a:ext>
            </a:extLst>
          </p:cNvPr>
          <p:cNvSpPr>
            <a:spLocks noGrp="1"/>
          </p:cNvSpPr>
          <p:nvPr>
            <p:ph type="title"/>
          </p:nvPr>
        </p:nvSpPr>
        <p:spPr>
          <a:xfrm>
            <a:off x="1097280" y="286603"/>
            <a:ext cx="10058400" cy="1450757"/>
          </a:xfrm>
        </p:spPr>
        <p:txBody>
          <a:bodyPr>
            <a:normAutofit/>
          </a:bodyPr>
          <a:lstStyle/>
          <a:p>
            <a:r>
              <a:rPr lang="en-US" altLang="zh-CN" sz="3600" dirty="0"/>
              <a:t>Emergence of “Magic angle”</a:t>
            </a:r>
            <a:endParaRPr lang="en-US" altLang="zh-CN" sz="3600" dirty="0">
              <a:ln w="0"/>
              <a:effectLst>
                <a:outerShdw blurRad="38100" dist="19050" dir="2700000" algn="tl" rotWithShape="0">
                  <a:schemeClr val="dk1">
                    <a:alpha val="40000"/>
                  </a:schemeClr>
                </a:outerShdw>
              </a:effectLst>
            </a:endParaRPr>
          </a:p>
        </p:txBody>
      </p:sp>
      <p:pic>
        <p:nvPicPr>
          <p:cNvPr id="2" name="41586_2018_BFnature26160_MOESM1_ESM">
            <a:hlinkClick r:id="" action="ppaction://media"/>
            <a:extLst>
              <a:ext uri="{FF2B5EF4-FFF2-40B4-BE49-F238E27FC236}">
                <a16:creationId xmlns:a16="http://schemas.microsoft.com/office/drawing/2014/main" id="{DACFB9C0-577C-4BD1-BA08-3D670EE17A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3794" y="1893973"/>
            <a:ext cx="2654144" cy="3126532"/>
          </a:xfrm>
          <a:prstGeom prst="rect">
            <a:avLst/>
          </a:prstGeom>
        </p:spPr>
      </p:pic>
      <p:pic>
        <p:nvPicPr>
          <p:cNvPr id="4" name="图片 3">
            <a:extLst>
              <a:ext uri="{FF2B5EF4-FFF2-40B4-BE49-F238E27FC236}">
                <a16:creationId xmlns:a16="http://schemas.microsoft.com/office/drawing/2014/main" id="{901018E8-55F2-4FA0-B1B2-755529D29E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8266" y="1893973"/>
            <a:ext cx="3159697" cy="2174053"/>
          </a:xfrm>
          <a:prstGeom prst="rect">
            <a:avLst/>
          </a:prstGeom>
        </p:spPr>
      </p:pic>
      <mc:AlternateContent xmlns:mc="http://schemas.openxmlformats.org/markup-compatibility/2006" xmlns:a14="http://schemas.microsoft.com/office/drawing/2010/main">
        <mc:Choice Requires="a14">
          <p:sp>
            <p:nvSpPr>
              <p:cNvPr id="3" name="文本框 2"/>
              <p:cNvSpPr txBox="1"/>
              <p:nvPr/>
            </p:nvSpPr>
            <p:spPr>
              <a:xfrm>
                <a:off x="1527643" y="5121510"/>
                <a:ext cx="5432256" cy="646331"/>
              </a:xfrm>
              <a:prstGeom prst="rect">
                <a:avLst/>
              </a:prstGeom>
              <a:noFill/>
            </p:spPr>
            <p:txBody>
              <a:bodyPr wrap="none" rtlCol="0">
                <a:spAutoFit/>
              </a:bodyPr>
              <a:lstStyle/>
              <a:p>
                <a:r>
                  <a:rPr lang="en-US" altLang="zh-CN" dirty="0"/>
                  <a:t>List of “magic angle” </a:t>
                </a:r>
                <a14:m>
                  <m:oMath xmlns:m="http://schemas.openxmlformats.org/officeDocument/2006/math">
                    <m:r>
                      <a:rPr lang="en-US" altLang="zh-CN" i="1">
                        <a:latin typeface="Cambria Math" panose="02040503050406030204" pitchFamily="18" charset="0"/>
                      </a:rPr>
                      <m:t>𝜃</m:t>
                    </m:r>
                    <m:r>
                      <a:rPr lang="en-US" altLang="zh-CN" i="1">
                        <a:latin typeface="Cambria Math" panose="02040503050406030204" pitchFamily="18" charset="0"/>
                      </a:rPr>
                      <m:t>≈1.05° ,0.5°,0.35° ,0.24° ,0.2°</m:t>
                    </m:r>
                  </m:oMath>
                </a14:m>
                <a:endParaRPr lang="zh-CN" altLang="en-US" dirty="0"/>
              </a:p>
              <a:p>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1527643" y="5121510"/>
                <a:ext cx="5432256" cy="646331"/>
              </a:xfrm>
              <a:prstGeom prst="rect">
                <a:avLst/>
              </a:prstGeom>
              <a:blipFill rotWithShape="0">
                <a:blip r:embed="rId8"/>
                <a:stretch>
                  <a:fillRect l="-1010" t="-4717"/>
                </a:stretch>
              </a:blipFill>
            </p:spPr>
            <p:txBody>
              <a:bodyPr/>
              <a:lstStyle/>
              <a:p>
                <a:r>
                  <a:rPr lang="zh-CN" altLang="en-US">
                    <a:noFill/>
                  </a:rPr>
                  <a:t> </a:t>
                </a:r>
              </a:p>
            </p:txBody>
          </p:sp>
        </mc:Fallback>
      </mc:AlternateContent>
      <p:sp>
        <p:nvSpPr>
          <p:cNvPr id="5" name="文本框 4"/>
          <p:cNvSpPr txBox="1"/>
          <p:nvPr/>
        </p:nvSpPr>
        <p:spPr>
          <a:xfrm>
            <a:off x="1727947" y="5767841"/>
            <a:ext cx="4276427" cy="307777"/>
          </a:xfrm>
          <a:prstGeom prst="rect">
            <a:avLst/>
          </a:prstGeom>
          <a:noFill/>
        </p:spPr>
        <p:txBody>
          <a:bodyPr wrap="none" rtlCol="0">
            <a:spAutoFit/>
          </a:bodyPr>
          <a:lstStyle/>
          <a:p>
            <a:r>
              <a:rPr lang="en-US" altLang="zh-CN" sz="1400" dirty="0"/>
              <a:t>2011 </a:t>
            </a:r>
            <a:r>
              <a:rPr lang="en-US" altLang="zh-CN" sz="1400" dirty="0" err="1"/>
              <a:t>Bistritzer</a:t>
            </a:r>
            <a:r>
              <a:rPr lang="en-US" altLang="zh-CN" sz="1400" dirty="0"/>
              <a:t>, R.et.al. PNAS.  108(30), pp. 12233-12237</a:t>
            </a:r>
            <a:endParaRPr lang="zh-CN" altLang="en-US" sz="1400" dirty="0"/>
          </a:p>
        </p:txBody>
      </p:sp>
      <p:sp>
        <p:nvSpPr>
          <p:cNvPr id="8" name="文本框 7"/>
          <p:cNvSpPr txBox="1"/>
          <p:nvPr/>
        </p:nvSpPr>
        <p:spPr>
          <a:xfrm>
            <a:off x="3483739" y="4143755"/>
            <a:ext cx="3485826" cy="307777"/>
          </a:xfrm>
          <a:prstGeom prst="rect">
            <a:avLst/>
          </a:prstGeom>
          <a:noFill/>
        </p:spPr>
        <p:txBody>
          <a:bodyPr wrap="none" rtlCol="0">
            <a:spAutoFit/>
          </a:bodyPr>
          <a:lstStyle/>
          <a:p>
            <a:r>
              <a:rPr lang="en-US" altLang="zh-CN" sz="1400" dirty="0"/>
              <a:t>Calculated Fermi velocity of </a:t>
            </a:r>
            <a:r>
              <a:rPr lang="en-US" altLang="zh-CN" sz="1400" dirty="0" err="1"/>
              <a:t>Moire</a:t>
            </a:r>
            <a:r>
              <a:rPr lang="en-US" altLang="zh-CN" sz="1400" dirty="0"/>
              <a:t> Dirac cone</a:t>
            </a:r>
            <a:endParaRPr lang="zh-CN" altLang="en-US" sz="1400" dirty="0"/>
          </a:p>
        </p:txBody>
      </p:sp>
      <p:pic>
        <p:nvPicPr>
          <p:cNvPr id="10" name="图片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03764" y="2312373"/>
            <a:ext cx="5263654" cy="2359959"/>
          </a:xfrm>
          <a:prstGeom prst="rect">
            <a:avLst/>
          </a:prstGeom>
        </p:spPr>
      </p:pic>
      <p:sp>
        <p:nvSpPr>
          <p:cNvPr id="11" name="文本框 10"/>
          <p:cNvSpPr txBox="1"/>
          <p:nvPr/>
        </p:nvSpPr>
        <p:spPr>
          <a:xfrm>
            <a:off x="7368988" y="4936844"/>
            <a:ext cx="4845750" cy="369332"/>
          </a:xfrm>
          <a:prstGeom prst="rect">
            <a:avLst/>
          </a:prstGeom>
          <a:noFill/>
        </p:spPr>
        <p:txBody>
          <a:bodyPr wrap="none" rtlCol="0">
            <a:spAutoFit/>
          </a:bodyPr>
          <a:lstStyle/>
          <a:p>
            <a:r>
              <a:rPr lang="en-US" altLang="zh-CN" dirty="0"/>
              <a:t>When kinetic energy ~ interlayer </a:t>
            </a:r>
            <a:r>
              <a:rPr lang="en-US" altLang="zh-CN" dirty="0" err="1"/>
              <a:t>vdW</a:t>
            </a:r>
            <a:r>
              <a:rPr lang="en-US" altLang="zh-CN" dirty="0"/>
              <a:t> interaction </a:t>
            </a:r>
            <a:endParaRPr lang="zh-CN" altLang="en-US" dirty="0"/>
          </a:p>
        </p:txBody>
      </p:sp>
      <p:sp>
        <p:nvSpPr>
          <p:cNvPr id="12" name="文本框 11"/>
          <p:cNvSpPr txBox="1"/>
          <p:nvPr/>
        </p:nvSpPr>
        <p:spPr>
          <a:xfrm>
            <a:off x="8204345" y="5570688"/>
            <a:ext cx="3175036" cy="307777"/>
          </a:xfrm>
          <a:prstGeom prst="rect">
            <a:avLst/>
          </a:prstGeom>
          <a:noFill/>
        </p:spPr>
        <p:txBody>
          <a:bodyPr wrap="none" rtlCol="0">
            <a:spAutoFit/>
          </a:bodyPr>
          <a:lstStyle/>
          <a:p>
            <a:r>
              <a:rPr lang="en-US" altLang="zh-CN" sz="1400" dirty="0"/>
              <a:t>2018 Cao, Y. Nature 556(7699), pp. 80-84</a:t>
            </a:r>
            <a:endParaRPr lang="zh-CN" altLang="en-US" sz="1400" dirty="0"/>
          </a:p>
        </p:txBody>
      </p:sp>
      <p:pic>
        <p:nvPicPr>
          <p:cNvPr id="13" name="图片 12"/>
          <p:cNvPicPr>
            <a:picLocks noChangeAspect="1"/>
          </p:cNvPicPr>
          <p:nvPr>
            <p:custDataLst>
              <p:tags r:id="rId3"/>
            </p:custDataLst>
          </p:nvPr>
        </p:nvPicPr>
        <p:blipFill>
          <a:blip r:embed="rId10" cstate="screen">
            <a:extLst>
              <a:ext uri="{28A0092B-C50C-407E-A947-70E740481C1C}">
                <a14:useLocalDpi xmlns:a14="http://schemas.microsoft.com/office/drawing/2010/main"/>
              </a:ext>
            </a:extLst>
          </a:blip>
          <a:stretch>
            <a:fillRect/>
          </a:stretch>
        </p:blipFill>
        <p:spPr>
          <a:xfrm>
            <a:off x="4666593" y="4490056"/>
            <a:ext cx="954318" cy="209423"/>
          </a:xfrm>
          <a:prstGeom prst="rect">
            <a:avLst/>
          </a:prstGeom>
        </p:spPr>
      </p:pic>
    </p:spTree>
    <p:extLst>
      <p:ext uri="{BB962C8B-B14F-4D97-AF65-F5344CB8AC3E}">
        <p14:creationId xmlns:p14="http://schemas.microsoft.com/office/powerpoint/2010/main" val="489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5878" y="716930"/>
            <a:ext cx="6078387" cy="2424576"/>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878" y="3473059"/>
            <a:ext cx="6126880" cy="2668011"/>
          </a:xfrm>
          <a:prstGeom prst="rect">
            <a:avLst/>
          </a:prstGeom>
        </p:spPr>
      </p:pic>
      <p:pic>
        <p:nvPicPr>
          <p:cNvPr id="6" name="图片 5">
            <a:extLst>
              <a:ext uri="{FF2B5EF4-FFF2-40B4-BE49-F238E27FC236}">
                <a16:creationId xmlns:a16="http://schemas.microsoft.com/office/drawing/2014/main" id="{231BEAEE-09E1-4AD9-8C52-4F309FB074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30943" y="1084635"/>
            <a:ext cx="3555666" cy="2224822"/>
          </a:xfrm>
          <a:prstGeom prst="rect">
            <a:avLst/>
          </a:prstGeom>
        </p:spPr>
      </p:pic>
      <p:pic>
        <p:nvPicPr>
          <p:cNvPr id="8" name="图片 7">
            <a:extLst>
              <a:ext uri="{FF2B5EF4-FFF2-40B4-BE49-F238E27FC236}">
                <a16:creationId xmlns:a16="http://schemas.microsoft.com/office/drawing/2014/main" id="{B0128FD8-0AD0-4B82-AAFA-D90E7158C4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81505" y="3429000"/>
            <a:ext cx="3161262" cy="2784920"/>
          </a:xfrm>
          <a:prstGeom prst="rect">
            <a:avLst/>
          </a:prstGeom>
        </p:spPr>
      </p:pic>
    </p:spTree>
    <p:extLst>
      <p:ext uri="{BB962C8B-B14F-4D97-AF65-F5344CB8AC3E}">
        <p14:creationId xmlns:p14="http://schemas.microsoft.com/office/powerpoint/2010/main" val="3061774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7FA44E-F943-4E01-AC2B-0C289B9B4B06}"/>
              </a:ext>
            </a:extLst>
          </p:cNvPr>
          <p:cNvSpPr>
            <a:spLocks noGrp="1"/>
          </p:cNvSpPr>
          <p:nvPr>
            <p:ph type="title"/>
          </p:nvPr>
        </p:nvSpPr>
        <p:spPr>
          <a:xfrm>
            <a:off x="1097280" y="584507"/>
            <a:ext cx="10058400" cy="1072414"/>
          </a:xfrm>
        </p:spPr>
        <p:txBody>
          <a:bodyPr/>
          <a:lstStyle/>
          <a:p>
            <a:r>
              <a:rPr lang="en-US" altLang="zh-CN" b="1" dirty="0"/>
              <a:t>Contents</a:t>
            </a:r>
            <a:endParaRPr lang="zh-CN" altLang="en-US" b="1" dirty="0"/>
          </a:p>
        </p:txBody>
      </p:sp>
      <p:sp>
        <p:nvSpPr>
          <p:cNvPr id="4" name="内容占位符 3">
            <a:extLst>
              <a:ext uri="{FF2B5EF4-FFF2-40B4-BE49-F238E27FC236}">
                <a16:creationId xmlns:a16="http://schemas.microsoft.com/office/drawing/2014/main" id="{0BD5363A-7EAD-463C-B495-45CF5CCE94CD}"/>
              </a:ext>
            </a:extLst>
          </p:cNvPr>
          <p:cNvSpPr>
            <a:spLocks noGrp="1"/>
          </p:cNvSpPr>
          <p:nvPr>
            <p:ph idx="1"/>
          </p:nvPr>
        </p:nvSpPr>
        <p:spPr>
          <a:xfrm>
            <a:off x="947763" y="1854652"/>
            <a:ext cx="5877250" cy="3414268"/>
          </a:xfrm>
          <a:prstGeom prst="rect">
            <a:avLst/>
          </a:prstGeom>
          <a:noFill/>
        </p:spPr>
        <p:txBody>
          <a:bodyPr wrap="none" lIns="91440" tIns="45720" rIns="91440" bIns="45720">
            <a:spAutoFit/>
          </a:bodyPr>
          <a:lstStyle/>
          <a:p>
            <a:pPr>
              <a:buFont typeface="Wingdings" panose="05000000000000000000" pitchFamily="2" charset="2"/>
              <a:buChar char="l"/>
            </a:pPr>
            <a:r>
              <a:rPr lang="en-US" altLang="zh-CN" sz="3600" dirty="0" err="1">
                <a:solidFill>
                  <a:schemeClr val="bg1">
                    <a:lumMod val="65000"/>
                  </a:schemeClr>
                </a:solidFill>
              </a:rPr>
              <a:t>Moire</a:t>
            </a:r>
            <a:r>
              <a:rPr lang="en-US" altLang="zh-CN" sz="3600" dirty="0">
                <a:solidFill>
                  <a:schemeClr val="bg1">
                    <a:lumMod val="65000"/>
                  </a:schemeClr>
                </a:solidFill>
              </a:rPr>
              <a:t> Pattern &amp; </a:t>
            </a:r>
            <a:r>
              <a:rPr lang="en-US" altLang="zh-CN" sz="3600" dirty="0" err="1">
                <a:solidFill>
                  <a:schemeClr val="bg1">
                    <a:lumMod val="65000"/>
                  </a:schemeClr>
                </a:solidFill>
              </a:rPr>
              <a:t>Twistronics</a:t>
            </a:r>
            <a:endParaRPr lang="en-US" altLang="zh-CN" sz="3600" dirty="0">
              <a:solidFill>
                <a:schemeClr val="bg1">
                  <a:lumMod val="65000"/>
                </a:schemeClr>
              </a:solidFill>
            </a:endParaRPr>
          </a:p>
          <a:p>
            <a:pPr>
              <a:buFont typeface="Wingdings" panose="05000000000000000000" pitchFamily="2" charset="2"/>
              <a:buChar char="l"/>
            </a:pPr>
            <a:r>
              <a:rPr lang="en-US" altLang="zh-CN" sz="3600" dirty="0" err="1">
                <a:solidFill>
                  <a:schemeClr val="bg1">
                    <a:lumMod val="65000"/>
                  </a:schemeClr>
                </a:solidFill>
              </a:rPr>
              <a:t>Moire</a:t>
            </a:r>
            <a:r>
              <a:rPr lang="en-US" altLang="zh-CN" sz="3600" dirty="0">
                <a:solidFill>
                  <a:schemeClr val="bg1">
                    <a:lumMod val="65000"/>
                  </a:schemeClr>
                </a:solidFill>
              </a:rPr>
              <a:t> band and Magic angle</a:t>
            </a:r>
          </a:p>
          <a:p>
            <a:pPr>
              <a:buFont typeface="Wingdings" panose="05000000000000000000" pitchFamily="2" charset="2"/>
              <a:buChar char="l"/>
            </a:pPr>
            <a:r>
              <a:rPr lang="en-US" altLang="zh-CN" sz="3600" dirty="0">
                <a:solidFill>
                  <a:schemeClr val="tx1">
                    <a:lumMod val="95000"/>
                    <a:lumOff val="5000"/>
                  </a:schemeClr>
                </a:solidFill>
              </a:rPr>
              <a:t>Experiments</a:t>
            </a:r>
          </a:p>
          <a:p>
            <a:pPr>
              <a:buFont typeface="Wingdings" panose="05000000000000000000" pitchFamily="2" charset="2"/>
              <a:buChar char="l"/>
            </a:pPr>
            <a:r>
              <a:rPr lang="en-US" altLang="zh-CN" sz="3600" dirty="0">
                <a:solidFill>
                  <a:schemeClr val="bg1">
                    <a:lumMod val="65000"/>
                  </a:schemeClr>
                </a:solidFill>
              </a:rPr>
              <a:t>Summary</a:t>
            </a:r>
          </a:p>
          <a:p>
            <a:pPr>
              <a:buFont typeface="Wingdings" panose="05000000000000000000" pitchFamily="2" charset="2"/>
              <a:buChar char="l"/>
            </a:pPr>
            <a:endParaRPr lang="en-US" altLang="zh-CN"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9579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8F8AA-C2AD-4923-B6D7-1CA522E5D3A8}"/>
              </a:ext>
            </a:extLst>
          </p:cNvPr>
          <p:cNvSpPr>
            <a:spLocks noGrp="1"/>
          </p:cNvSpPr>
          <p:nvPr>
            <p:ph type="title"/>
          </p:nvPr>
        </p:nvSpPr>
        <p:spPr/>
        <p:txBody>
          <a:bodyPr>
            <a:normAutofit/>
          </a:bodyPr>
          <a:lstStyle/>
          <a:p>
            <a:r>
              <a:rPr lang="en-US" altLang="zh-CN" sz="3600" dirty="0"/>
              <a:t>Van Hove singularity</a:t>
            </a:r>
          </a:p>
        </p:txBody>
      </p:sp>
      <p:pic>
        <p:nvPicPr>
          <p:cNvPr id="7" name="图片 6">
            <a:extLst>
              <a:ext uri="{FF2B5EF4-FFF2-40B4-BE49-F238E27FC236}">
                <a16:creationId xmlns:a16="http://schemas.microsoft.com/office/drawing/2014/main" id="{42529303-EE0B-409D-9987-5EC3F3772A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0940" y="2822639"/>
            <a:ext cx="2494806" cy="1768464"/>
          </a:xfrm>
          <a:prstGeom prst="rect">
            <a:avLst/>
          </a:prstGeom>
        </p:spPr>
      </p:pic>
      <p:pic>
        <p:nvPicPr>
          <p:cNvPr id="9" name="图片 8">
            <a:extLst>
              <a:ext uri="{FF2B5EF4-FFF2-40B4-BE49-F238E27FC236}">
                <a16:creationId xmlns:a16="http://schemas.microsoft.com/office/drawing/2014/main" id="{6B016B8A-3F25-4DCB-A587-797D81E893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7267" y="4620650"/>
            <a:ext cx="2867046" cy="704855"/>
          </a:xfrm>
          <a:prstGeom prst="rect">
            <a:avLst/>
          </a:prstGeom>
        </p:spPr>
      </p:pic>
      <p:sp>
        <p:nvSpPr>
          <p:cNvPr id="10" name="矩形 9">
            <a:extLst>
              <a:ext uri="{FF2B5EF4-FFF2-40B4-BE49-F238E27FC236}">
                <a16:creationId xmlns:a16="http://schemas.microsoft.com/office/drawing/2014/main" id="{FE79715B-E5C9-4B86-AA92-7EC7F43CADFC}"/>
              </a:ext>
            </a:extLst>
          </p:cNvPr>
          <p:cNvSpPr/>
          <p:nvPr/>
        </p:nvSpPr>
        <p:spPr>
          <a:xfrm>
            <a:off x="994381" y="1866742"/>
            <a:ext cx="3272819" cy="707886"/>
          </a:xfrm>
          <a:prstGeom prst="rect">
            <a:avLst/>
          </a:prstGeom>
          <a:noFill/>
        </p:spPr>
        <p:txBody>
          <a:bodyPr wrap="none" lIns="91440" tIns="45720" rIns="91440" bIns="45720">
            <a:spAutoFit/>
          </a:bodyPr>
          <a:lstStyle/>
          <a:p>
            <a:pPr algn="ctr"/>
            <a:r>
              <a:rPr lang="en-US" altLang="zh-CN" sz="2000" dirty="0">
                <a:ln w="0"/>
                <a:effectLst>
                  <a:outerShdw blurRad="38100" dist="19050" dir="2700000" algn="tl" rotWithShape="0">
                    <a:schemeClr val="dk1">
                      <a:alpha val="40000"/>
                    </a:schemeClr>
                  </a:outerShdw>
                </a:effectLst>
              </a:rPr>
              <a:t>The integrand of the </a:t>
            </a:r>
          </a:p>
          <a:p>
            <a:pPr algn="ctr"/>
            <a:r>
              <a:rPr lang="en-US" altLang="zh-CN" sz="2000" dirty="0">
                <a:ln w="0"/>
                <a:effectLst>
                  <a:outerShdw blurRad="38100" dist="19050" dir="2700000" algn="tl" rotWithShape="0">
                    <a:schemeClr val="dk1">
                      <a:alpha val="40000"/>
                    </a:schemeClr>
                  </a:outerShdw>
                </a:effectLst>
              </a:rPr>
              <a:t>density of states is divergent.</a:t>
            </a:r>
            <a:r>
              <a:rPr lang="zh-CN" altLang="en-US" sz="2000" dirty="0">
                <a:ln w="0"/>
                <a:effectLst>
                  <a:outerShdw blurRad="38100" dist="19050" dir="2700000" algn="tl" rotWithShape="0">
                    <a:schemeClr val="dk1">
                      <a:alpha val="40000"/>
                    </a:schemeClr>
                  </a:outerShdw>
                </a:effectLst>
              </a:rPr>
              <a:t> </a:t>
            </a:r>
            <a:endParaRPr lang="zh-CN" alt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16" name="图片 15">
            <a:extLst>
              <a:ext uri="{FF2B5EF4-FFF2-40B4-BE49-F238E27FC236}">
                <a16:creationId xmlns:a16="http://schemas.microsoft.com/office/drawing/2014/main" id="{2887C85F-F02C-415D-BC2F-BF2A5BEB37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2129" y="2376195"/>
            <a:ext cx="2552604" cy="3256406"/>
          </a:xfrm>
          <a:prstGeom prst="rect">
            <a:avLst/>
          </a:prstGeom>
        </p:spPr>
      </p:pic>
      <p:pic>
        <p:nvPicPr>
          <p:cNvPr id="18" name="图片 17">
            <a:extLst>
              <a:ext uri="{FF2B5EF4-FFF2-40B4-BE49-F238E27FC236}">
                <a16:creationId xmlns:a16="http://schemas.microsoft.com/office/drawing/2014/main" id="{3FBDBECF-1F4B-4C97-8575-25CFDCB316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79077" y="2574628"/>
            <a:ext cx="2478688" cy="2611952"/>
          </a:xfrm>
          <a:prstGeom prst="rect">
            <a:avLst/>
          </a:prstGeom>
        </p:spPr>
      </p:pic>
      <p:sp>
        <p:nvSpPr>
          <p:cNvPr id="19" name="文本框 18">
            <a:extLst>
              <a:ext uri="{FF2B5EF4-FFF2-40B4-BE49-F238E27FC236}">
                <a16:creationId xmlns:a16="http://schemas.microsoft.com/office/drawing/2014/main" id="{8C882534-200E-4D38-A0C7-79AC691B9C19}"/>
              </a:ext>
            </a:extLst>
          </p:cNvPr>
          <p:cNvSpPr txBox="1"/>
          <p:nvPr/>
        </p:nvSpPr>
        <p:spPr>
          <a:xfrm>
            <a:off x="1026367" y="5977811"/>
            <a:ext cx="3240833" cy="307777"/>
          </a:xfrm>
          <a:prstGeom prst="rect">
            <a:avLst/>
          </a:prstGeom>
          <a:noFill/>
        </p:spPr>
        <p:txBody>
          <a:bodyPr wrap="square" rtlCol="0">
            <a:spAutoFit/>
          </a:bodyPr>
          <a:lstStyle/>
          <a:p>
            <a:r>
              <a:rPr lang="en-US" altLang="zh-CN" sz="1400" dirty="0"/>
              <a:t>I. </a:t>
            </a:r>
            <a:r>
              <a:rPr lang="en-US" altLang="zh-CN" sz="1400" dirty="0" err="1"/>
              <a:t>Brihuega</a:t>
            </a:r>
            <a:r>
              <a:rPr lang="en-US" altLang="zh-CN" sz="1400" dirty="0"/>
              <a:t> et al, PRL 109, 196802 (2012)</a:t>
            </a:r>
            <a:endParaRPr lang="zh-CN" altLang="en-US" sz="1400" dirty="0"/>
          </a:p>
        </p:txBody>
      </p:sp>
      <p:sp>
        <p:nvSpPr>
          <p:cNvPr id="20" name="矩形 19">
            <a:extLst>
              <a:ext uri="{FF2B5EF4-FFF2-40B4-BE49-F238E27FC236}">
                <a16:creationId xmlns:a16="http://schemas.microsoft.com/office/drawing/2014/main" id="{A5862C44-C84D-46B0-821D-E6FDFD6AABDD}"/>
              </a:ext>
            </a:extLst>
          </p:cNvPr>
          <p:cNvSpPr/>
          <p:nvPr/>
        </p:nvSpPr>
        <p:spPr>
          <a:xfrm>
            <a:off x="4598351" y="1866742"/>
            <a:ext cx="3240140" cy="707886"/>
          </a:xfrm>
          <a:prstGeom prst="rect">
            <a:avLst/>
          </a:prstGeom>
          <a:noFill/>
        </p:spPr>
        <p:txBody>
          <a:bodyPr wrap="square" lIns="91440" tIns="45720" rIns="91440" bIns="45720">
            <a:spAutoFit/>
          </a:bodyPr>
          <a:lstStyle/>
          <a:p>
            <a:pPr algn="ctr"/>
            <a:r>
              <a:rPr lang="en-US" altLang="zh-CN" sz="2000" dirty="0">
                <a:ln w="0"/>
                <a:effectLst>
                  <a:outerShdw blurRad="38100" dist="19050" dir="2700000" algn="tl" rotWithShape="0">
                    <a:schemeClr val="dk1">
                      <a:alpha val="40000"/>
                    </a:schemeClr>
                  </a:outerShdw>
                </a:effectLst>
              </a:rPr>
              <a:t>Topography near the boundary of the pattern</a:t>
            </a:r>
            <a:endParaRPr lang="zh-CN" altLang="en-US" sz="2000" b="0" cap="none" spc="0" dirty="0">
              <a:ln w="0"/>
              <a:solidFill>
                <a:schemeClr val="tx1"/>
              </a:solidFill>
              <a:effectLst>
                <a:outerShdw blurRad="38100" dist="19050" dir="2700000" algn="tl" rotWithShape="0">
                  <a:schemeClr val="dk1">
                    <a:alpha val="40000"/>
                  </a:schemeClr>
                </a:outerShdw>
              </a:effectLst>
            </a:endParaRPr>
          </a:p>
        </p:txBody>
      </p:sp>
      <p:sp>
        <p:nvSpPr>
          <p:cNvPr id="21" name="文本框 20">
            <a:extLst>
              <a:ext uri="{FF2B5EF4-FFF2-40B4-BE49-F238E27FC236}">
                <a16:creationId xmlns:a16="http://schemas.microsoft.com/office/drawing/2014/main" id="{093932CA-BA5D-4CF0-96D0-EA02EEDC4F5A}"/>
              </a:ext>
            </a:extLst>
          </p:cNvPr>
          <p:cNvSpPr txBox="1"/>
          <p:nvPr/>
        </p:nvSpPr>
        <p:spPr>
          <a:xfrm>
            <a:off x="4721288" y="5870090"/>
            <a:ext cx="7439608" cy="523220"/>
          </a:xfrm>
          <a:prstGeom prst="rect">
            <a:avLst/>
          </a:prstGeom>
          <a:noFill/>
        </p:spPr>
        <p:txBody>
          <a:bodyPr wrap="square" rtlCol="0">
            <a:spAutoFit/>
          </a:bodyPr>
          <a:lstStyle/>
          <a:p>
            <a:r>
              <a:rPr lang="en-US" altLang="zh-CN" sz="1400" dirty="0"/>
              <a:t>Li, G.; </a:t>
            </a:r>
            <a:r>
              <a:rPr lang="en-US" altLang="zh-CN" sz="1400" dirty="0" err="1"/>
              <a:t>Luican</a:t>
            </a:r>
            <a:r>
              <a:rPr lang="en-US" altLang="zh-CN" sz="1400" dirty="0"/>
              <a:t>, A.; Lopes dos Santos, J.M.B.; Castro </a:t>
            </a:r>
            <a:r>
              <a:rPr lang="en-US" altLang="zh-CN" sz="1400" dirty="0" err="1"/>
              <a:t>Neto</a:t>
            </a:r>
            <a:r>
              <a:rPr lang="en-US" altLang="zh-CN" sz="1400" dirty="0"/>
              <a:t>, A.H.; Reina, A.; Kong, J.; Andrei, E.Y. Observation of Van Hove singularities in twisted graphene layers. Nat. Phys. 2010, 6, 109–113. </a:t>
            </a:r>
            <a:endParaRPr lang="zh-CN" altLang="en-US" sz="1400" dirty="0"/>
          </a:p>
        </p:txBody>
      </p:sp>
      <p:sp>
        <p:nvSpPr>
          <p:cNvPr id="22" name="矩形 21">
            <a:extLst>
              <a:ext uri="{FF2B5EF4-FFF2-40B4-BE49-F238E27FC236}">
                <a16:creationId xmlns:a16="http://schemas.microsoft.com/office/drawing/2014/main" id="{A84E32D1-C1EE-4071-803B-8A1EF83A541A}"/>
              </a:ext>
            </a:extLst>
          </p:cNvPr>
          <p:cNvSpPr/>
          <p:nvPr/>
        </p:nvSpPr>
        <p:spPr>
          <a:xfrm>
            <a:off x="8169642" y="1840126"/>
            <a:ext cx="3240140" cy="707886"/>
          </a:xfrm>
          <a:prstGeom prst="rect">
            <a:avLst/>
          </a:prstGeom>
          <a:noFill/>
        </p:spPr>
        <p:txBody>
          <a:bodyPr wrap="square" lIns="91440" tIns="45720" rIns="91440" bIns="45720">
            <a:spAutoFit/>
          </a:bodyPr>
          <a:lstStyle/>
          <a:p>
            <a:pPr algn="ctr"/>
            <a:r>
              <a:rPr lang="en-US" altLang="zh-CN" sz="2000" dirty="0">
                <a:ln w="0"/>
                <a:effectLst>
                  <a:outerShdw blurRad="38100" dist="19050" dir="2700000" algn="tl" rotWithShape="0">
                    <a:schemeClr val="dk1">
                      <a:alpha val="40000"/>
                    </a:schemeClr>
                  </a:outerShdw>
                </a:effectLst>
              </a:rPr>
              <a:t>Spatial dependence of tunneling spectra along a line</a:t>
            </a:r>
            <a:endParaRPr lang="zh-CN" alt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58058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8F8AA-C2AD-4923-B6D7-1CA522E5D3A8}"/>
              </a:ext>
            </a:extLst>
          </p:cNvPr>
          <p:cNvSpPr>
            <a:spLocks noGrp="1"/>
          </p:cNvSpPr>
          <p:nvPr>
            <p:ph type="title"/>
          </p:nvPr>
        </p:nvSpPr>
        <p:spPr/>
        <p:txBody>
          <a:bodyPr>
            <a:normAutofit/>
          </a:bodyPr>
          <a:lstStyle/>
          <a:p>
            <a:r>
              <a:rPr lang="en-US" altLang="zh-CN" sz="3600" dirty="0"/>
              <a:t>Van Hove singularity</a:t>
            </a:r>
          </a:p>
        </p:txBody>
      </p:sp>
      <p:pic>
        <p:nvPicPr>
          <p:cNvPr id="6" name="图片 5">
            <a:extLst>
              <a:ext uri="{FF2B5EF4-FFF2-40B4-BE49-F238E27FC236}">
                <a16:creationId xmlns:a16="http://schemas.microsoft.com/office/drawing/2014/main" id="{5B6E1776-DA3A-47B8-9ECD-3769B8C66C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57" y="2391748"/>
            <a:ext cx="5904890" cy="2833396"/>
          </a:xfrm>
          <a:prstGeom prst="rect">
            <a:avLst/>
          </a:prstGeom>
        </p:spPr>
      </p:pic>
      <p:pic>
        <p:nvPicPr>
          <p:cNvPr id="16" name="图片 15">
            <a:extLst>
              <a:ext uri="{FF2B5EF4-FFF2-40B4-BE49-F238E27FC236}">
                <a16:creationId xmlns:a16="http://schemas.microsoft.com/office/drawing/2014/main" id="{D6336F66-B166-4C7B-B105-BF11F3091F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90473" y="1891002"/>
            <a:ext cx="3833356" cy="4017139"/>
          </a:xfrm>
          <a:prstGeom prst="rect">
            <a:avLst/>
          </a:prstGeom>
        </p:spPr>
      </p:pic>
      <p:sp>
        <p:nvSpPr>
          <p:cNvPr id="17" name="文本框 16">
            <a:extLst>
              <a:ext uri="{FF2B5EF4-FFF2-40B4-BE49-F238E27FC236}">
                <a16:creationId xmlns:a16="http://schemas.microsoft.com/office/drawing/2014/main" id="{B446D664-1F6B-4BFD-97D4-035A1CF389A8}"/>
              </a:ext>
            </a:extLst>
          </p:cNvPr>
          <p:cNvSpPr txBox="1"/>
          <p:nvPr/>
        </p:nvSpPr>
        <p:spPr>
          <a:xfrm>
            <a:off x="1415279" y="6096953"/>
            <a:ext cx="3240833" cy="307777"/>
          </a:xfrm>
          <a:prstGeom prst="rect">
            <a:avLst/>
          </a:prstGeom>
          <a:noFill/>
        </p:spPr>
        <p:txBody>
          <a:bodyPr wrap="square" rtlCol="0">
            <a:spAutoFit/>
          </a:bodyPr>
          <a:lstStyle/>
          <a:p>
            <a:r>
              <a:rPr lang="en-US" altLang="zh-CN" sz="1400" dirty="0"/>
              <a:t>I. </a:t>
            </a:r>
            <a:r>
              <a:rPr lang="en-US" altLang="zh-CN" sz="1400" dirty="0" err="1"/>
              <a:t>Brihuega</a:t>
            </a:r>
            <a:r>
              <a:rPr lang="en-US" altLang="zh-CN" sz="1400" dirty="0"/>
              <a:t> et al, PRL 109, 196802 (2012)</a:t>
            </a:r>
            <a:endParaRPr lang="zh-CN" altLang="en-US" sz="1400" dirty="0"/>
          </a:p>
        </p:txBody>
      </p:sp>
      <p:sp>
        <p:nvSpPr>
          <p:cNvPr id="18" name="矩形 17">
            <a:extLst>
              <a:ext uri="{FF2B5EF4-FFF2-40B4-BE49-F238E27FC236}">
                <a16:creationId xmlns:a16="http://schemas.microsoft.com/office/drawing/2014/main" id="{5EC3A1BF-5102-4A8C-BA3F-796F548496BE}"/>
              </a:ext>
            </a:extLst>
          </p:cNvPr>
          <p:cNvSpPr/>
          <p:nvPr/>
        </p:nvSpPr>
        <p:spPr>
          <a:xfrm>
            <a:off x="6457939" y="5828723"/>
            <a:ext cx="5684298" cy="523220"/>
          </a:xfrm>
          <a:prstGeom prst="rect">
            <a:avLst/>
          </a:prstGeom>
          <a:noFill/>
        </p:spPr>
        <p:txBody>
          <a:bodyPr wrap="square" lIns="91440" tIns="45720" rIns="91440" bIns="45720">
            <a:spAutoFit/>
          </a:bodyPr>
          <a:lstStyle/>
          <a:p>
            <a:pPr algn="ctr"/>
            <a:r>
              <a:rPr lang="en-US" altLang="zh-CN" sz="1400" dirty="0">
                <a:solidFill>
                  <a:srgbClr val="222222"/>
                </a:solidFill>
                <a:latin typeface="-apple-system"/>
              </a:rPr>
              <a:t>Choi, Y., </a:t>
            </a:r>
            <a:r>
              <a:rPr lang="en-US" altLang="zh-CN" sz="1400" dirty="0" err="1">
                <a:solidFill>
                  <a:srgbClr val="222222"/>
                </a:solidFill>
                <a:latin typeface="-apple-system"/>
              </a:rPr>
              <a:t>Kemmer</a:t>
            </a:r>
            <a:r>
              <a:rPr lang="en-US" altLang="zh-CN" sz="1400" dirty="0">
                <a:solidFill>
                  <a:srgbClr val="222222"/>
                </a:solidFill>
                <a:latin typeface="-apple-system"/>
              </a:rPr>
              <a:t>, J., Peng, Y. </a:t>
            </a:r>
            <a:r>
              <a:rPr lang="en-US" altLang="zh-CN" sz="1400" i="1" dirty="0">
                <a:solidFill>
                  <a:srgbClr val="222222"/>
                </a:solidFill>
                <a:latin typeface="-apple-system"/>
              </a:rPr>
              <a:t>et al.</a:t>
            </a:r>
            <a:r>
              <a:rPr lang="en-US" altLang="zh-CN" sz="1400" dirty="0">
                <a:solidFill>
                  <a:srgbClr val="222222"/>
                </a:solidFill>
                <a:latin typeface="-apple-system"/>
              </a:rPr>
              <a:t> Electronic correlations in twisted bilayer graphene near the magic angle. </a:t>
            </a:r>
            <a:r>
              <a:rPr lang="en-US" altLang="zh-CN" sz="1400" i="1" dirty="0">
                <a:solidFill>
                  <a:srgbClr val="222222"/>
                </a:solidFill>
                <a:latin typeface="-apple-system"/>
              </a:rPr>
              <a:t>Nat. Phys.</a:t>
            </a:r>
            <a:r>
              <a:rPr lang="en-US" altLang="zh-CN" sz="1400" dirty="0">
                <a:solidFill>
                  <a:srgbClr val="222222"/>
                </a:solidFill>
                <a:latin typeface="-apple-system"/>
              </a:rPr>
              <a:t> </a:t>
            </a:r>
            <a:r>
              <a:rPr lang="en-US" altLang="zh-CN" sz="1400" b="1" dirty="0">
                <a:solidFill>
                  <a:srgbClr val="222222"/>
                </a:solidFill>
                <a:latin typeface="-apple-system"/>
              </a:rPr>
              <a:t>15, </a:t>
            </a:r>
            <a:r>
              <a:rPr lang="en-US" altLang="zh-CN" sz="1400" dirty="0">
                <a:solidFill>
                  <a:srgbClr val="222222"/>
                </a:solidFill>
                <a:latin typeface="-apple-system"/>
              </a:rPr>
              <a:t>1174–1180 (2019).</a:t>
            </a:r>
            <a:endParaRPr lang="zh-CN" altLang="en-US" sz="1400" b="0" cap="none" spc="0" dirty="0">
              <a:ln w="0"/>
              <a:solidFill>
                <a:schemeClr val="tx1"/>
              </a:solidFill>
              <a:effectLst>
                <a:outerShdw blurRad="38100" dist="19050" dir="2700000" algn="tl" rotWithShape="0">
                  <a:schemeClr val="dk1">
                    <a:alpha val="40000"/>
                  </a:schemeClr>
                </a:outerShdw>
              </a:effectLst>
            </a:endParaRPr>
          </a:p>
        </p:txBody>
      </p:sp>
      <p:pic>
        <p:nvPicPr>
          <p:cNvPr id="20" name="图片 19">
            <a:extLst>
              <a:ext uri="{FF2B5EF4-FFF2-40B4-BE49-F238E27FC236}">
                <a16:creationId xmlns:a16="http://schemas.microsoft.com/office/drawing/2014/main" id="{D1D52717-607C-40F2-A184-BB4979969B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025"/>
          <a:stretch/>
        </p:blipFill>
        <p:spPr>
          <a:xfrm>
            <a:off x="1185089" y="5111596"/>
            <a:ext cx="3916439" cy="619130"/>
          </a:xfrm>
          <a:prstGeom prst="rect">
            <a:avLst/>
          </a:prstGeom>
        </p:spPr>
      </p:pic>
      <mc:AlternateContent xmlns:mc="http://schemas.openxmlformats.org/markup-compatibility/2006" xmlns:p14="http://schemas.microsoft.com/office/powerpoint/2010/main">
        <mc:Choice Requires="p14">
          <p:contentPart p14:bwMode="auto" r:id="rId6">
            <p14:nvContentPartPr>
              <p14:cNvPr id="21" name="墨迹 20">
                <a:extLst>
                  <a:ext uri="{FF2B5EF4-FFF2-40B4-BE49-F238E27FC236}">
                    <a16:creationId xmlns:a16="http://schemas.microsoft.com/office/drawing/2014/main" id="{B64BF348-6BCE-4A35-A87A-2FF4C7078640}"/>
                  </a:ext>
                </a:extLst>
              </p14:cNvPr>
              <p14:cNvContentPartPr/>
              <p14:nvPr/>
            </p14:nvContentPartPr>
            <p14:xfrm>
              <a:off x="5342099" y="5909393"/>
              <a:ext cx="104400" cy="187560"/>
            </p14:xfrm>
          </p:contentPart>
        </mc:Choice>
        <mc:Fallback xmlns="">
          <p:pic>
            <p:nvPicPr>
              <p:cNvPr id="21" name="墨迹 20">
                <a:extLst>
                  <a:ext uri="{FF2B5EF4-FFF2-40B4-BE49-F238E27FC236}">
                    <a16:creationId xmlns:a16="http://schemas.microsoft.com/office/drawing/2014/main" id="{B64BF348-6BCE-4A35-A87A-2FF4C7078640}"/>
                  </a:ext>
                </a:extLst>
              </p:cNvPr>
              <p:cNvPicPr/>
              <p:nvPr/>
            </p:nvPicPr>
            <p:blipFill>
              <a:blip r:embed="rId7"/>
              <a:stretch>
                <a:fillRect/>
              </a:stretch>
            </p:blipFill>
            <p:spPr>
              <a:xfrm>
                <a:off x="5324459" y="5891393"/>
                <a:ext cx="140040" cy="223200"/>
              </a:xfrm>
              <a:prstGeom prst="rect">
                <a:avLst/>
              </a:prstGeom>
            </p:spPr>
          </p:pic>
        </mc:Fallback>
      </mc:AlternateContent>
      <p:sp>
        <p:nvSpPr>
          <p:cNvPr id="22" name="矩形 21">
            <a:extLst>
              <a:ext uri="{FF2B5EF4-FFF2-40B4-BE49-F238E27FC236}">
                <a16:creationId xmlns:a16="http://schemas.microsoft.com/office/drawing/2014/main" id="{089598B9-248C-4CB8-8153-4EEAA10BF429}"/>
              </a:ext>
            </a:extLst>
          </p:cNvPr>
          <p:cNvSpPr/>
          <p:nvPr/>
        </p:nvSpPr>
        <p:spPr>
          <a:xfrm>
            <a:off x="1613997" y="1755061"/>
            <a:ext cx="3878623" cy="707886"/>
          </a:xfrm>
          <a:prstGeom prst="rect">
            <a:avLst/>
          </a:prstGeom>
          <a:noFill/>
        </p:spPr>
        <p:txBody>
          <a:bodyPr wrap="square" lIns="91440" tIns="45720" rIns="91440" bIns="45720">
            <a:spAutoFit/>
          </a:bodyPr>
          <a:lstStyle/>
          <a:p>
            <a:pPr algn="ctr"/>
            <a:r>
              <a:rPr lang="en-US" altLang="zh-CN" sz="2000" b="0" cap="none" spc="0" dirty="0">
                <a:ln w="0"/>
                <a:solidFill>
                  <a:schemeClr val="tx1"/>
                </a:solidFill>
                <a:effectLst>
                  <a:outerShdw blurRad="38100" dist="19050" dir="2700000" algn="tl" rotWithShape="0">
                    <a:schemeClr val="dk1">
                      <a:alpha val="40000"/>
                    </a:schemeClr>
                  </a:outerShdw>
                </a:effectLst>
              </a:rPr>
              <a:t>The Van Hove singularity is i</a:t>
            </a:r>
            <a:r>
              <a:rPr lang="en-US" altLang="zh-CN" sz="2000" dirty="0">
                <a:ln w="0"/>
                <a:effectLst>
                  <a:outerShdw blurRad="38100" dist="19050" dir="2700000" algn="tl" rotWithShape="0">
                    <a:schemeClr val="dk1">
                      <a:alpha val="40000"/>
                    </a:schemeClr>
                  </a:outerShdw>
                </a:effectLst>
              </a:rPr>
              <a:t>n </a:t>
            </a:r>
            <a:r>
              <a:rPr lang="en-US" altLang="zh-CN" sz="2000" b="0" cap="none" spc="0" dirty="0">
                <a:ln w="0"/>
                <a:solidFill>
                  <a:schemeClr val="tx1"/>
                </a:solidFill>
                <a:effectLst>
                  <a:outerShdw blurRad="38100" dist="19050" dir="2700000" algn="tl" rotWithShape="0">
                    <a:schemeClr val="dk1">
                      <a:alpha val="40000"/>
                    </a:schemeClr>
                  </a:outerShdw>
                </a:effectLst>
              </a:rPr>
              <a:t>dependence of the twist angle.</a:t>
            </a:r>
            <a:endParaRPr lang="zh-CN" alt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0087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170D9-5FFF-4894-B784-5FA16546B90F}"/>
              </a:ext>
            </a:extLst>
          </p:cNvPr>
          <p:cNvSpPr>
            <a:spLocks noGrp="1"/>
          </p:cNvSpPr>
          <p:nvPr>
            <p:ph type="title"/>
          </p:nvPr>
        </p:nvSpPr>
        <p:spPr/>
        <p:txBody>
          <a:bodyPr>
            <a:normAutofit/>
          </a:bodyPr>
          <a:lstStyle/>
          <a:p>
            <a:r>
              <a:rPr lang="en-US" altLang="zh-CN" sz="3600" dirty="0"/>
              <a:t>Mott insulator &amp; Superconductivity</a:t>
            </a:r>
            <a:endParaRPr lang="zh-CN" altLang="en-US" sz="3600" dirty="0"/>
          </a:p>
        </p:txBody>
      </p:sp>
      <p:pic>
        <p:nvPicPr>
          <p:cNvPr id="5" name="图片 4">
            <a:extLst>
              <a:ext uri="{FF2B5EF4-FFF2-40B4-BE49-F238E27FC236}">
                <a16:creationId xmlns:a16="http://schemas.microsoft.com/office/drawing/2014/main" id="{58B664ED-31F6-4105-A366-A91C515660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280" y="2063003"/>
            <a:ext cx="3383226" cy="3685592"/>
          </a:xfrm>
          <a:prstGeom prst="rect">
            <a:avLst/>
          </a:prstGeom>
        </p:spPr>
      </p:pic>
      <p:sp>
        <p:nvSpPr>
          <p:cNvPr id="6" name="矩形 5">
            <a:extLst>
              <a:ext uri="{FF2B5EF4-FFF2-40B4-BE49-F238E27FC236}">
                <a16:creationId xmlns:a16="http://schemas.microsoft.com/office/drawing/2014/main" id="{0E9C2F3D-DF9C-4F21-B84B-169640ADC97E}"/>
              </a:ext>
            </a:extLst>
          </p:cNvPr>
          <p:cNvSpPr/>
          <p:nvPr/>
        </p:nvSpPr>
        <p:spPr>
          <a:xfrm>
            <a:off x="248816" y="6074238"/>
            <a:ext cx="12316408" cy="307777"/>
          </a:xfrm>
          <a:prstGeom prst="rect">
            <a:avLst/>
          </a:prstGeom>
        </p:spPr>
        <p:txBody>
          <a:bodyPr wrap="square">
            <a:spAutoFit/>
          </a:bodyPr>
          <a:lstStyle/>
          <a:p>
            <a:r>
              <a:rPr lang="zh-CN" altLang="en-US" sz="1400" dirty="0"/>
              <a:t>Cao, Y.</a:t>
            </a:r>
            <a:r>
              <a:rPr lang="en-US" altLang="zh-CN" sz="1400" dirty="0"/>
              <a:t>,</a:t>
            </a:r>
            <a:r>
              <a:rPr lang="zh-CN" altLang="en-US" sz="1400" dirty="0"/>
              <a:t> Jarillo-Herrero, P. </a:t>
            </a:r>
            <a:r>
              <a:rPr lang="en-US" altLang="zh-CN" sz="1400" dirty="0"/>
              <a:t>et al, </a:t>
            </a:r>
            <a:r>
              <a:rPr lang="zh-CN" altLang="en-US" sz="1400" dirty="0"/>
              <a:t>Superlattice-Induced Insulating States and Valley-Protected Orbits in Twisted Bilayer Graphene. Phys. Rev. Lett. 2016, 117, 116804</a:t>
            </a:r>
          </a:p>
        </p:txBody>
      </p:sp>
      <p:pic>
        <p:nvPicPr>
          <p:cNvPr id="10" name="图片 9">
            <a:extLst>
              <a:ext uri="{FF2B5EF4-FFF2-40B4-BE49-F238E27FC236}">
                <a16:creationId xmlns:a16="http://schemas.microsoft.com/office/drawing/2014/main" id="{A0532718-C4CD-4196-B92C-9DD3C3C77F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0848" y="5585048"/>
            <a:ext cx="2799718" cy="386168"/>
          </a:xfrm>
          <a:prstGeom prst="rect">
            <a:avLst/>
          </a:prstGeom>
        </p:spPr>
      </p:pic>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5894AA7C-2561-484C-847E-9B65993044EF}"/>
                  </a:ext>
                </a:extLst>
              </p:cNvPr>
              <p:cNvSpPr/>
              <p:nvPr/>
            </p:nvSpPr>
            <p:spPr>
              <a:xfrm>
                <a:off x="4870848" y="5079342"/>
                <a:ext cx="6218882" cy="369332"/>
              </a:xfrm>
              <a:prstGeom prst="rect">
                <a:avLst/>
              </a:prstGeom>
            </p:spPr>
            <p:txBody>
              <a:bodyPr wrap="none">
                <a:spAutoFit/>
              </a:bodyPr>
              <a:lstStyle/>
              <a:p>
                <a14:m>
                  <m:oMath xmlns:m="http://schemas.openxmlformats.org/officeDocument/2006/math">
                    <m:r>
                      <a:rPr lang="zh-CN" altLang="en-US" i="1" dirty="0" smtClean="0">
                        <a:latin typeface="Cambria Math" panose="02040503050406030204" pitchFamily="18" charset="0"/>
                      </a:rPr>
                      <m:t>𝑛</m:t>
                    </m:r>
                    <m:r>
                      <a:rPr lang="zh-CN" altLang="en-US" i="1" dirty="0" smtClean="0">
                        <a:latin typeface="Cambria Math" panose="02040503050406030204" pitchFamily="18" charset="0"/>
                      </a:rPr>
                      <m:t> = 7.5×</m:t>
                    </m:r>
                    <m:sSup>
                      <m:sSupPr>
                        <m:ctrlPr>
                          <a:rPr lang="en-US" altLang="zh-CN" b="0" i="1" dirty="0" smtClean="0">
                            <a:latin typeface="Cambria Math" panose="02040503050406030204" pitchFamily="18" charset="0"/>
                          </a:rPr>
                        </m:ctrlPr>
                      </m:sSupPr>
                      <m:e>
                        <m:r>
                          <a:rPr lang="zh-CN" altLang="en-US" i="1" dirty="0" smtClean="0">
                            <a:latin typeface="Cambria Math" panose="02040503050406030204" pitchFamily="18" charset="0"/>
                          </a:rPr>
                          <m:t>10</m:t>
                        </m:r>
                      </m:e>
                      <m:sup>
                        <m:r>
                          <a:rPr lang="zh-CN" altLang="en-US" i="1" dirty="0" smtClean="0">
                            <a:latin typeface="Cambria Math" panose="02040503050406030204" pitchFamily="18" charset="0"/>
                          </a:rPr>
                          <m:t>12</m:t>
                        </m:r>
                      </m:sup>
                    </m:sSup>
                    <m:r>
                      <a:rPr lang="zh-CN" altLang="en-US" i="1" dirty="0" smtClean="0">
                        <a:latin typeface="Cambria Math" panose="02040503050406030204" pitchFamily="18" charset="0"/>
                      </a:rPr>
                      <m:t> </m:t>
                    </m:r>
                    <m:r>
                      <a:rPr lang="zh-CN" altLang="en-US" i="1" dirty="0" smtClean="0">
                        <a:latin typeface="Cambria Math" panose="02040503050406030204" pitchFamily="18" charset="0"/>
                      </a:rPr>
                      <m:t>𝑐</m:t>
                    </m:r>
                    <m:sSup>
                      <m:sSupPr>
                        <m:ctrlPr>
                          <a:rPr lang="en-US" altLang="zh-CN" b="0" i="1" dirty="0" smtClean="0">
                            <a:latin typeface="Cambria Math" panose="02040503050406030204" pitchFamily="18" charset="0"/>
                          </a:rPr>
                        </m:ctrlPr>
                      </m:sSupPr>
                      <m:e>
                        <m:r>
                          <a:rPr lang="zh-CN" altLang="en-US" i="1" dirty="0" smtClean="0">
                            <a:latin typeface="Cambria Math" panose="02040503050406030204" pitchFamily="18" charset="0"/>
                          </a:rPr>
                          <m:t>𝑚</m:t>
                        </m:r>
                      </m:e>
                      <m:sup>
                        <m:r>
                          <a:rPr lang="zh-CN" altLang="en-US" i="1" dirty="0" smtClean="0">
                            <a:latin typeface="Cambria Math" panose="02040503050406030204" pitchFamily="18" charset="0"/>
                          </a:rPr>
                          <m:t>−2</m:t>
                        </m:r>
                      </m:sup>
                    </m:sSup>
                  </m:oMath>
                </a14:m>
                <a:r>
                  <a:rPr lang="zh-CN" altLang="en-US" dirty="0"/>
                  <a:t>, is 4 times of the mini Brillouin zone area</a:t>
                </a:r>
              </a:p>
            </p:txBody>
          </p:sp>
        </mc:Choice>
        <mc:Fallback>
          <p:sp>
            <p:nvSpPr>
              <p:cNvPr id="11" name="矩形 10">
                <a:extLst>
                  <a:ext uri="{FF2B5EF4-FFF2-40B4-BE49-F238E27FC236}">
                    <a16:creationId xmlns:a16="http://schemas.microsoft.com/office/drawing/2014/main" id="{5894AA7C-2561-484C-847E-9B65993044EF}"/>
                  </a:ext>
                </a:extLst>
              </p:cNvPr>
              <p:cNvSpPr>
                <a:spLocks noRot="1" noChangeAspect="1" noMove="1" noResize="1" noEditPoints="1" noAdjustHandles="1" noChangeArrowheads="1" noChangeShapeType="1" noTextEdit="1"/>
              </p:cNvSpPr>
              <p:nvPr/>
            </p:nvSpPr>
            <p:spPr>
              <a:xfrm>
                <a:off x="4870848" y="5079342"/>
                <a:ext cx="6218882" cy="369332"/>
              </a:xfrm>
              <a:prstGeom prst="rect">
                <a:avLst/>
              </a:prstGeom>
              <a:blipFill>
                <a:blip r:embed="rId5"/>
                <a:stretch>
                  <a:fillRect t="-8197" b="-2459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94A0B784-13AD-424B-BFDF-9C73C7FE4D4F}"/>
                  </a:ext>
                </a:extLst>
              </p:cNvPr>
              <p:cNvSpPr txBox="1"/>
              <p:nvPr/>
            </p:nvSpPr>
            <p:spPr>
              <a:xfrm>
                <a:off x="8247518" y="5659690"/>
                <a:ext cx="1131977"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𝜃</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1.8</m:t>
                          </m:r>
                        </m:e>
                        <m:sup>
                          <m:r>
                            <a:rPr lang="en-US" altLang="zh-CN" i="1">
                              <a:latin typeface="Cambria Math" panose="02040503050406030204" pitchFamily="18" charset="0"/>
                            </a:rPr>
                            <m:t>°</m:t>
                          </m:r>
                        </m:sup>
                      </m:sSup>
                    </m:oMath>
                  </m:oMathPara>
                </a14:m>
                <a:endParaRPr lang="en-US" altLang="zh-CN" b="0" dirty="0"/>
              </a:p>
            </p:txBody>
          </p:sp>
        </mc:Choice>
        <mc:Fallback>
          <p:sp>
            <p:nvSpPr>
              <p:cNvPr id="12" name="文本框 11">
                <a:extLst>
                  <a:ext uri="{FF2B5EF4-FFF2-40B4-BE49-F238E27FC236}">
                    <a16:creationId xmlns:a16="http://schemas.microsoft.com/office/drawing/2014/main" id="{94A0B784-13AD-424B-BFDF-9C73C7FE4D4F}"/>
                  </a:ext>
                </a:extLst>
              </p:cNvPr>
              <p:cNvSpPr txBox="1">
                <a:spLocks noRot="1" noChangeAspect="1" noMove="1" noResize="1" noEditPoints="1" noAdjustHandles="1" noChangeArrowheads="1" noChangeShapeType="1" noTextEdit="1"/>
              </p:cNvSpPr>
              <p:nvPr/>
            </p:nvSpPr>
            <p:spPr>
              <a:xfrm>
                <a:off x="8247518" y="5659690"/>
                <a:ext cx="1131977" cy="283219"/>
              </a:xfrm>
              <a:prstGeom prst="rect">
                <a:avLst/>
              </a:prstGeom>
              <a:blipFill>
                <a:blip r:embed="rId6"/>
                <a:stretch>
                  <a:fillRect l="-3226" t="-4255" r="-2151" b="-6383"/>
                </a:stretch>
              </a:blipFill>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BCBD9BC3-2287-46A2-90EB-3F64795B13D1}"/>
              </a:ext>
            </a:extLst>
          </p:cNvPr>
          <p:cNvSpPr/>
          <p:nvPr/>
        </p:nvSpPr>
        <p:spPr>
          <a:xfrm>
            <a:off x="1118777" y="1831556"/>
            <a:ext cx="4555671" cy="400110"/>
          </a:xfrm>
          <a:prstGeom prst="rect">
            <a:avLst/>
          </a:prstGeom>
          <a:noFill/>
        </p:spPr>
        <p:txBody>
          <a:bodyPr wrap="none" lIns="91440" tIns="45720" rIns="91440" bIns="45720">
            <a:spAutoFit/>
          </a:bodyPr>
          <a:lstStyle/>
          <a:p>
            <a:pPr algn="ctr"/>
            <a:r>
              <a:rPr lang="en-US" altLang="zh-CN" sz="2000" b="0" cap="none" spc="0" dirty="0">
                <a:ln w="0"/>
                <a:solidFill>
                  <a:schemeClr val="tx1"/>
                </a:solidFill>
                <a:effectLst>
                  <a:outerShdw blurRad="38100" dist="19050" dir="2700000" algn="tl" rotWithShape="0">
                    <a:schemeClr val="dk1">
                      <a:alpha val="40000"/>
                    </a:schemeClr>
                  </a:outerShdw>
                </a:effectLst>
              </a:rPr>
              <a:t>The conductance of different twist angles.</a:t>
            </a:r>
            <a:endParaRPr lang="zh-CN" altLang="en-US" sz="20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mc:Choice xmlns:p14="http://schemas.microsoft.com/office/powerpoint/2010/main" Requires="p14">
          <p:contentPart p14:bwMode="auto" r:id="rId7">
            <p14:nvContentPartPr>
              <p14:cNvPr id="3" name="墨迹 2">
                <a:extLst>
                  <a:ext uri="{FF2B5EF4-FFF2-40B4-BE49-F238E27FC236}">
                    <a16:creationId xmlns:a16="http://schemas.microsoft.com/office/drawing/2014/main" id="{2A927028-D48D-49D2-81BA-CC35C835F0FF}"/>
                  </a:ext>
                </a:extLst>
              </p14:cNvPr>
              <p14:cNvContentPartPr/>
              <p14:nvPr/>
            </p14:nvContentPartPr>
            <p14:xfrm>
              <a:off x="8488139" y="3245393"/>
              <a:ext cx="38880" cy="21960"/>
            </p14:xfrm>
          </p:contentPart>
        </mc:Choice>
        <mc:Fallback>
          <p:pic>
            <p:nvPicPr>
              <p:cNvPr id="3" name="墨迹 2">
                <a:extLst>
                  <a:ext uri="{FF2B5EF4-FFF2-40B4-BE49-F238E27FC236}">
                    <a16:creationId xmlns:a16="http://schemas.microsoft.com/office/drawing/2014/main" id="{2A927028-D48D-49D2-81BA-CC35C835F0FF}"/>
                  </a:ext>
                </a:extLst>
              </p:cNvPr>
              <p:cNvPicPr/>
              <p:nvPr/>
            </p:nvPicPr>
            <p:blipFill>
              <a:blip r:embed="rId8"/>
              <a:stretch>
                <a:fillRect/>
              </a:stretch>
            </p:blipFill>
            <p:spPr>
              <a:xfrm>
                <a:off x="8470499" y="3227393"/>
                <a:ext cx="74520" cy="57600"/>
              </a:xfrm>
              <a:prstGeom prst="rect">
                <a:avLst/>
              </a:prstGeom>
            </p:spPr>
          </p:pic>
        </mc:Fallback>
      </mc:AlternateContent>
      <p:pic>
        <p:nvPicPr>
          <p:cNvPr id="7" name="图片 6">
            <a:extLst>
              <a:ext uri="{FF2B5EF4-FFF2-40B4-BE49-F238E27FC236}">
                <a16:creationId xmlns:a16="http://schemas.microsoft.com/office/drawing/2014/main" id="{C600E7E3-47BF-4554-B72F-C327BEAD70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6559" y="2481820"/>
            <a:ext cx="2702040" cy="2465018"/>
          </a:xfrm>
          <a:prstGeom prst="rect">
            <a:avLst/>
          </a:prstGeom>
        </p:spPr>
      </p:pic>
    </p:spTree>
    <p:extLst>
      <p:ext uri="{BB962C8B-B14F-4D97-AF65-F5344CB8AC3E}">
        <p14:creationId xmlns:p14="http://schemas.microsoft.com/office/powerpoint/2010/main" val="1980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22ACB-E974-4B41-B25E-A7DBA9C100A7}"/>
              </a:ext>
            </a:extLst>
          </p:cNvPr>
          <p:cNvSpPr>
            <a:spLocks noGrp="1"/>
          </p:cNvSpPr>
          <p:nvPr>
            <p:ph type="title"/>
          </p:nvPr>
        </p:nvSpPr>
        <p:spPr/>
        <p:txBody>
          <a:bodyPr>
            <a:normAutofit/>
          </a:bodyPr>
          <a:lstStyle/>
          <a:p>
            <a:r>
              <a:rPr lang="en-US" altLang="zh-CN" sz="3200" dirty="0"/>
              <a:t>Mott insulator &amp; Superconductivity</a:t>
            </a:r>
            <a:endParaRPr lang="zh-CN" altLang="en-US" sz="3200" dirty="0"/>
          </a:p>
        </p:txBody>
      </p:sp>
      <p:pic>
        <p:nvPicPr>
          <p:cNvPr id="5" name="图片 4">
            <a:extLst>
              <a:ext uri="{FF2B5EF4-FFF2-40B4-BE49-F238E27FC236}">
                <a16:creationId xmlns:a16="http://schemas.microsoft.com/office/drawing/2014/main" id="{DA723FA1-2EC7-4A46-A084-A3AB18CBBB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4644" y="550194"/>
            <a:ext cx="4900435" cy="1992815"/>
          </a:xfrm>
          <a:prstGeom prst="rect">
            <a:avLst/>
          </a:prstGeom>
        </p:spPr>
      </p:pic>
      <p:sp>
        <p:nvSpPr>
          <p:cNvPr id="9" name="矩形 8">
            <a:extLst>
              <a:ext uri="{FF2B5EF4-FFF2-40B4-BE49-F238E27FC236}">
                <a16:creationId xmlns:a16="http://schemas.microsoft.com/office/drawing/2014/main" id="{FE443819-379E-4043-92ED-EA1F9BA8E9CD}"/>
              </a:ext>
            </a:extLst>
          </p:cNvPr>
          <p:cNvSpPr/>
          <p:nvPr/>
        </p:nvSpPr>
        <p:spPr>
          <a:xfrm>
            <a:off x="2382417" y="6021556"/>
            <a:ext cx="9809584" cy="369332"/>
          </a:xfrm>
          <a:prstGeom prst="rect">
            <a:avLst/>
          </a:prstGeom>
        </p:spPr>
        <p:txBody>
          <a:bodyPr wrap="square">
            <a:spAutoFit/>
          </a:bodyPr>
          <a:lstStyle/>
          <a:p>
            <a:r>
              <a:rPr lang="zh-CN" altLang="en-US" dirty="0"/>
              <a:t> </a:t>
            </a:r>
            <a:r>
              <a:rPr lang="zh-CN" altLang="en-US" sz="1400" dirty="0"/>
              <a:t>Cao, Y.; Jarillo-Herrero, P. </a:t>
            </a:r>
            <a:r>
              <a:rPr lang="en-US" altLang="zh-CN" sz="1400" dirty="0"/>
              <a:t>;et al,</a:t>
            </a:r>
            <a:r>
              <a:rPr lang="zh-CN" altLang="en-US" sz="1400" dirty="0"/>
              <a:t> Unconventional superconductivity in magic-angle graphene superlattices. Nature 2018, 556, 43–50 </a:t>
            </a:r>
          </a:p>
        </p:txBody>
      </p:sp>
      <p:sp>
        <p:nvSpPr>
          <p:cNvPr id="10" name="矩形 9">
            <a:extLst>
              <a:ext uri="{FF2B5EF4-FFF2-40B4-BE49-F238E27FC236}">
                <a16:creationId xmlns:a16="http://schemas.microsoft.com/office/drawing/2014/main" id="{577DD7A2-FA63-4CAC-AC84-AA8609205C4A}"/>
              </a:ext>
            </a:extLst>
          </p:cNvPr>
          <p:cNvSpPr/>
          <p:nvPr/>
        </p:nvSpPr>
        <p:spPr>
          <a:xfrm>
            <a:off x="3066655" y="5856847"/>
            <a:ext cx="9287069" cy="307777"/>
          </a:xfrm>
          <a:prstGeom prst="rect">
            <a:avLst/>
          </a:prstGeom>
        </p:spPr>
        <p:txBody>
          <a:bodyPr wrap="square">
            <a:spAutoFit/>
          </a:bodyPr>
          <a:lstStyle/>
          <a:p>
            <a:r>
              <a:rPr lang="zh-CN" altLang="en-US" sz="1400" dirty="0"/>
              <a:t>Cao, Y.; et al. Correlated insulator behaviour at half-ﬁlling in magic-angle graphene superlattices. Nature 2018, 556, 80–84</a:t>
            </a:r>
          </a:p>
        </p:txBody>
      </p:sp>
      <p:sp>
        <p:nvSpPr>
          <p:cNvPr id="11" name="矩形 10">
            <a:extLst>
              <a:ext uri="{FF2B5EF4-FFF2-40B4-BE49-F238E27FC236}">
                <a16:creationId xmlns:a16="http://schemas.microsoft.com/office/drawing/2014/main" id="{162C6A4D-3996-4646-9F9A-75D211D7C291}"/>
              </a:ext>
            </a:extLst>
          </p:cNvPr>
          <p:cNvSpPr/>
          <p:nvPr/>
        </p:nvSpPr>
        <p:spPr>
          <a:xfrm>
            <a:off x="6759855" y="115624"/>
            <a:ext cx="5167505" cy="369332"/>
          </a:xfrm>
          <a:prstGeom prst="rect">
            <a:avLst/>
          </a:prstGeom>
        </p:spPr>
        <p:txBody>
          <a:bodyPr wrap="none">
            <a:spAutoFit/>
          </a:bodyPr>
          <a:lstStyle/>
          <a:p>
            <a:r>
              <a:rPr lang="zh-CN" altLang="en-US" dirty="0"/>
              <a:t>Measured conductance G of magic-angle TBG device</a:t>
            </a:r>
            <a:r>
              <a:rPr lang="en-US" altLang="zh-CN" dirty="0"/>
              <a:t>.</a:t>
            </a:r>
            <a:endParaRPr lang="zh-CN" altLang="en-US" dirty="0"/>
          </a:p>
        </p:txBody>
      </p:sp>
      <p:pic>
        <p:nvPicPr>
          <p:cNvPr id="13" name="图片 12">
            <a:extLst>
              <a:ext uri="{FF2B5EF4-FFF2-40B4-BE49-F238E27FC236}">
                <a16:creationId xmlns:a16="http://schemas.microsoft.com/office/drawing/2014/main" id="{F90B0F64-83C2-4658-A3C0-DDDCEABD13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6756" y="2686566"/>
            <a:ext cx="3524646" cy="3105043"/>
          </a:xfrm>
          <a:prstGeom prst="rect">
            <a:avLst/>
          </a:prstGeom>
        </p:spPr>
      </p:pic>
      <p:pic>
        <p:nvPicPr>
          <p:cNvPr id="14" name="图片 13">
            <a:extLst>
              <a:ext uri="{FF2B5EF4-FFF2-40B4-BE49-F238E27FC236}">
                <a16:creationId xmlns:a16="http://schemas.microsoft.com/office/drawing/2014/main" id="{F5463A8D-55F3-440E-B241-9D19A877F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078" y="2398518"/>
            <a:ext cx="5351922" cy="3499014"/>
          </a:xfrm>
          <a:prstGeom prst="rect">
            <a:avLst/>
          </a:prstGeom>
        </p:spPr>
      </p:pic>
      <p:sp>
        <p:nvSpPr>
          <p:cNvPr id="15" name="矩形 14">
            <a:extLst>
              <a:ext uri="{FF2B5EF4-FFF2-40B4-BE49-F238E27FC236}">
                <a16:creationId xmlns:a16="http://schemas.microsoft.com/office/drawing/2014/main" id="{32E00A44-3357-4F84-A386-93343B7F87C6}"/>
              </a:ext>
            </a:extLst>
          </p:cNvPr>
          <p:cNvSpPr/>
          <p:nvPr/>
        </p:nvSpPr>
        <p:spPr>
          <a:xfrm>
            <a:off x="928674" y="1902069"/>
            <a:ext cx="5964717" cy="646331"/>
          </a:xfrm>
          <a:prstGeom prst="rect">
            <a:avLst/>
          </a:prstGeom>
        </p:spPr>
        <p:txBody>
          <a:bodyPr wrap="square">
            <a:spAutoFit/>
          </a:bodyPr>
          <a:lstStyle/>
          <a:p>
            <a:r>
              <a:rPr lang="zh-CN" altLang="en-US" dirty="0"/>
              <a:t>Schematic phase diagram of high-Tc superconductors showing hole doping  right side and electron doping left side</a:t>
            </a:r>
            <a:r>
              <a:rPr lang="en-US" altLang="zh-CN" dirty="0"/>
              <a:t>.</a:t>
            </a:r>
            <a:endParaRPr lang="zh-CN" altLang="en-US" dirty="0"/>
          </a:p>
        </p:txBody>
      </p:sp>
      <p:sp>
        <p:nvSpPr>
          <p:cNvPr id="3" name="矩形 2">
            <a:extLst>
              <a:ext uri="{FF2B5EF4-FFF2-40B4-BE49-F238E27FC236}">
                <a16:creationId xmlns:a16="http://schemas.microsoft.com/office/drawing/2014/main" id="{DB6DE6FE-777B-4577-91B8-E0F3E8291DF3}"/>
              </a:ext>
            </a:extLst>
          </p:cNvPr>
          <p:cNvSpPr/>
          <p:nvPr/>
        </p:nvSpPr>
        <p:spPr>
          <a:xfrm>
            <a:off x="8266922" y="908538"/>
            <a:ext cx="951723" cy="1316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id="{42DFB0C6-D53A-4200-A7F5-602E099D5AF9}"/>
              </a:ext>
            </a:extLst>
          </p:cNvPr>
          <p:cNvCxnSpPr/>
          <p:nvPr/>
        </p:nvCxnSpPr>
        <p:spPr>
          <a:xfrm>
            <a:off x="8229600" y="2195819"/>
            <a:ext cx="167951" cy="94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782F43B-C177-44EB-B83A-51AE80213B82}"/>
              </a:ext>
            </a:extLst>
          </p:cNvPr>
          <p:cNvCxnSpPr>
            <a:cxnSpLocks/>
          </p:cNvCxnSpPr>
          <p:nvPr/>
        </p:nvCxnSpPr>
        <p:spPr>
          <a:xfrm>
            <a:off x="9218645" y="2225234"/>
            <a:ext cx="2134574" cy="8289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683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316EB1-B75F-4C54-9F2A-531358A02CD2}"/>
              </a:ext>
            </a:extLst>
          </p:cNvPr>
          <p:cNvSpPr>
            <a:spLocks noGrp="1"/>
          </p:cNvSpPr>
          <p:nvPr>
            <p:ph type="title"/>
          </p:nvPr>
        </p:nvSpPr>
        <p:spPr/>
        <p:txBody>
          <a:bodyPr>
            <a:normAutofit/>
          </a:bodyPr>
          <a:lstStyle/>
          <a:p>
            <a:r>
              <a:rPr lang="en-US" altLang="zh-CN" sz="3600" dirty="0"/>
              <a:t>Mott insulator &amp; Superconductivity</a:t>
            </a:r>
            <a:endParaRPr lang="zh-CN" altLang="en-US" sz="3600" dirty="0"/>
          </a:p>
        </p:txBody>
      </p:sp>
      <p:pic>
        <p:nvPicPr>
          <p:cNvPr id="5" name="图片 4">
            <a:extLst>
              <a:ext uri="{FF2B5EF4-FFF2-40B4-BE49-F238E27FC236}">
                <a16:creationId xmlns:a16="http://schemas.microsoft.com/office/drawing/2014/main" id="{6D79BC6B-2E91-4303-B47B-FE27B27D4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051" y="2541071"/>
            <a:ext cx="2781320" cy="1428760"/>
          </a:xfrm>
          <a:prstGeom prst="rect">
            <a:avLst/>
          </a:prstGeom>
        </p:spPr>
      </p:pic>
      <p:pic>
        <p:nvPicPr>
          <p:cNvPr id="7" name="图片 6">
            <a:extLst>
              <a:ext uri="{FF2B5EF4-FFF2-40B4-BE49-F238E27FC236}">
                <a16:creationId xmlns:a16="http://schemas.microsoft.com/office/drawing/2014/main" id="{7A12FE5A-9F48-4B28-BAA0-87BC172654F7}"/>
              </a:ext>
            </a:extLst>
          </p:cNvPr>
          <p:cNvPicPr>
            <a:picLocks noChangeAspect="1"/>
          </p:cNvPicPr>
          <p:nvPr/>
        </p:nvPicPr>
        <p:blipFill rotWithShape="1">
          <a:blip r:embed="rId4">
            <a:extLst>
              <a:ext uri="{28A0092B-C50C-407E-A947-70E740481C1C}">
                <a14:useLocalDpi xmlns:a14="http://schemas.microsoft.com/office/drawing/2010/main" val="0"/>
              </a:ext>
            </a:extLst>
          </a:blip>
          <a:srcRect t="3203" b="4502"/>
          <a:stretch/>
        </p:blipFill>
        <p:spPr>
          <a:xfrm>
            <a:off x="7327264" y="1908743"/>
            <a:ext cx="3170788" cy="4122176"/>
          </a:xfrm>
          <a:prstGeom prst="rect">
            <a:avLst/>
          </a:prstGeom>
        </p:spPr>
      </p:pic>
      <p:pic>
        <p:nvPicPr>
          <p:cNvPr id="8" name="图片 7">
            <a:extLst>
              <a:ext uri="{FF2B5EF4-FFF2-40B4-BE49-F238E27FC236}">
                <a16:creationId xmlns:a16="http://schemas.microsoft.com/office/drawing/2014/main" id="{EC83D5E8-C3A3-4EDF-A534-A2CA15B5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2091244"/>
            <a:ext cx="4998720" cy="2567835"/>
          </a:xfrm>
          <a:prstGeom prst="rect">
            <a:avLst/>
          </a:prstGeom>
        </p:spPr>
      </p:pic>
      <p:sp>
        <p:nvSpPr>
          <p:cNvPr id="9" name="矩形 8">
            <a:extLst>
              <a:ext uri="{FF2B5EF4-FFF2-40B4-BE49-F238E27FC236}">
                <a16:creationId xmlns:a16="http://schemas.microsoft.com/office/drawing/2014/main" id="{8BB14CCB-2241-448B-AAFA-F9AB40EC7613}"/>
              </a:ext>
            </a:extLst>
          </p:cNvPr>
          <p:cNvSpPr/>
          <p:nvPr/>
        </p:nvSpPr>
        <p:spPr>
          <a:xfrm>
            <a:off x="3900081" y="6048413"/>
            <a:ext cx="8595851" cy="307777"/>
          </a:xfrm>
          <a:prstGeom prst="rect">
            <a:avLst/>
          </a:prstGeom>
        </p:spPr>
        <p:txBody>
          <a:bodyPr wrap="square">
            <a:spAutoFit/>
          </a:bodyPr>
          <a:lstStyle/>
          <a:p>
            <a:r>
              <a:rPr lang="zh-CN" altLang="en-US" sz="1400" dirty="0"/>
              <a:t>2019 Kerelsky, A. </a:t>
            </a:r>
            <a:r>
              <a:rPr lang="en-US" altLang="zh-CN" sz="1400" dirty="0"/>
              <a:t>et al, </a:t>
            </a:r>
            <a:r>
              <a:rPr lang="zh-CN" altLang="en-US" sz="1400" dirty="0"/>
              <a:t> Nature. Maximized electron interactions at the magic angle in twisted bilayer graphene</a:t>
            </a:r>
          </a:p>
        </p:txBody>
      </p:sp>
      <p:sp>
        <p:nvSpPr>
          <p:cNvPr id="10" name="矩形 9">
            <a:extLst>
              <a:ext uri="{FF2B5EF4-FFF2-40B4-BE49-F238E27FC236}">
                <a16:creationId xmlns:a16="http://schemas.microsoft.com/office/drawing/2014/main" id="{E2E3C1CD-0238-41CD-B1E9-129470B6F88B}"/>
              </a:ext>
            </a:extLst>
          </p:cNvPr>
          <p:cNvSpPr/>
          <p:nvPr/>
        </p:nvSpPr>
        <p:spPr>
          <a:xfrm>
            <a:off x="225485" y="5012963"/>
            <a:ext cx="7349191" cy="400110"/>
          </a:xfrm>
          <a:prstGeom prst="rect">
            <a:avLst/>
          </a:prstGeom>
          <a:noFill/>
        </p:spPr>
        <p:txBody>
          <a:bodyPr wrap="none" lIns="91440" tIns="45720" rIns="91440" bIns="45720">
            <a:spAutoFit/>
          </a:bodyPr>
          <a:lstStyle/>
          <a:p>
            <a:pPr algn="ctr"/>
            <a:r>
              <a:rPr lang="en-US" altLang="zh-CN" sz="2000" dirty="0">
                <a:ln w="0"/>
                <a:effectLst>
                  <a:outerShdw blurRad="38100" dist="19050" dir="2700000" algn="tl" rotWithShape="0">
                    <a:schemeClr val="dk1">
                      <a:alpha val="40000"/>
                    </a:schemeClr>
                  </a:outerShdw>
                </a:effectLst>
              </a:rPr>
              <a:t>C3-Symmetry breaking when the Fermi level attaches the half filling. </a:t>
            </a:r>
            <a:endParaRPr lang="zh-CN" alt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79517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70D51-9222-4E77-BB5D-828840F55CC0}"/>
              </a:ext>
            </a:extLst>
          </p:cNvPr>
          <p:cNvSpPr>
            <a:spLocks noGrp="1"/>
          </p:cNvSpPr>
          <p:nvPr>
            <p:ph type="title"/>
          </p:nvPr>
        </p:nvSpPr>
        <p:spPr/>
        <p:txBody>
          <a:bodyPr>
            <a:normAutofit/>
          </a:bodyPr>
          <a:lstStyle/>
          <a:p>
            <a:r>
              <a:rPr lang="en-US" altLang="zh-CN" sz="3600" dirty="0"/>
              <a:t>Summary</a:t>
            </a:r>
            <a:endParaRPr lang="zh-CN" altLang="en-US" sz="3600" dirty="0"/>
          </a:p>
        </p:txBody>
      </p:sp>
      <p:sp>
        <p:nvSpPr>
          <p:cNvPr id="3" name="内容占位符 2">
            <a:extLst>
              <a:ext uri="{FF2B5EF4-FFF2-40B4-BE49-F238E27FC236}">
                <a16:creationId xmlns:a16="http://schemas.microsoft.com/office/drawing/2014/main" id="{D47B46AD-FC74-4421-8BDB-9E6678AA11AA}"/>
              </a:ext>
            </a:extLst>
          </p:cNvPr>
          <p:cNvSpPr>
            <a:spLocks noGrp="1"/>
          </p:cNvSpPr>
          <p:nvPr>
            <p:ph idx="1"/>
          </p:nvPr>
        </p:nvSpPr>
        <p:spPr/>
        <p:txBody>
          <a:bodyPr/>
          <a:lstStyle/>
          <a:p>
            <a:pPr>
              <a:buFont typeface="Wingdings" panose="05000000000000000000" pitchFamily="2" charset="2"/>
              <a:buChar char="l"/>
            </a:pPr>
            <a:r>
              <a:rPr lang="en-US" altLang="zh-CN" dirty="0"/>
              <a:t>Van Hove singularity</a:t>
            </a:r>
          </a:p>
          <a:p>
            <a:pPr>
              <a:buFont typeface="Wingdings" panose="05000000000000000000" pitchFamily="2" charset="2"/>
              <a:buChar char="l"/>
            </a:pPr>
            <a:r>
              <a:rPr lang="en-US" altLang="zh-CN" dirty="0"/>
              <a:t>Superconductor</a:t>
            </a:r>
          </a:p>
          <a:p>
            <a:pPr>
              <a:buFont typeface="Wingdings" panose="05000000000000000000" pitchFamily="2" charset="2"/>
              <a:buChar char="l"/>
            </a:pPr>
            <a:r>
              <a:rPr lang="en-US" altLang="zh-CN" dirty="0"/>
              <a:t>CDW</a:t>
            </a:r>
          </a:p>
          <a:p>
            <a:pPr>
              <a:buFont typeface="Wingdings" panose="05000000000000000000" pitchFamily="2" charset="2"/>
              <a:buChar char="l"/>
            </a:pPr>
            <a:r>
              <a:rPr lang="en-US" altLang="zh-CN" dirty="0"/>
              <a:t>Magnetism</a:t>
            </a:r>
          </a:p>
          <a:p>
            <a:pPr>
              <a:buFont typeface="Wingdings" panose="05000000000000000000" pitchFamily="2" charset="2"/>
              <a:buChar char="l"/>
            </a:pPr>
            <a:r>
              <a:rPr lang="en-US" altLang="zh-CN" dirty="0"/>
              <a:t>Strange metal</a:t>
            </a:r>
          </a:p>
          <a:p>
            <a:pPr>
              <a:buFont typeface="Wingdings" panose="05000000000000000000" pitchFamily="2" charset="2"/>
              <a:buChar char="l"/>
            </a:pPr>
            <a:r>
              <a:rPr lang="en-US" altLang="zh-CN" dirty="0"/>
              <a:t>…</a:t>
            </a:r>
          </a:p>
          <a:p>
            <a:pPr>
              <a:buFont typeface="Wingdings" panose="05000000000000000000" pitchFamily="2" charset="2"/>
              <a:buChar char="l"/>
            </a:pPr>
            <a:endParaRPr lang="en-US" altLang="zh-CN" dirty="0"/>
          </a:p>
          <a:p>
            <a:pPr>
              <a:buFont typeface="Wingdings" panose="05000000000000000000" pitchFamily="2" charset="2"/>
              <a:buChar char="l"/>
            </a:pPr>
            <a:r>
              <a:rPr lang="en-US" altLang="zh-CN" dirty="0" err="1"/>
              <a:t>Twistronics</a:t>
            </a:r>
            <a:endParaRPr lang="en-US" altLang="zh-CN" dirty="0"/>
          </a:p>
          <a:p>
            <a:pPr>
              <a:buFont typeface="Wingdings" panose="05000000000000000000" pitchFamily="2" charset="2"/>
              <a:buChar char="l"/>
            </a:pPr>
            <a:r>
              <a:rPr lang="en-US" altLang="zh-CN" dirty="0"/>
              <a:t>Multilayer </a:t>
            </a:r>
            <a:r>
              <a:rPr lang="en-US" altLang="zh-CN" dirty="0" err="1"/>
              <a:t>twistronics</a:t>
            </a:r>
            <a:endParaRPr lang="zh-CN" altLang="en-US" dirty="0"/>
          </a:p>
        </p:txBody>
      </p:sp>
      <p:pic>
        <p:nvPicPr>
          <p:cNvPr id="4" name="图片 3"/>
          <p:cNvPicPr>
            <a:picLocks noChangeAspect="1"/>
          </p:cNvPicPr>
          <p:nvPr/>
        </p:nvPicPr>
        <p:blipFill>
          <a:blip r:embed="rId3"/>
          <a:stretch>
            <a:fillRect/>
          </a:stretch>
        </p:blipFill>
        <p:spPr>
          <a:xfrm>
            <a:off x="6685145" y="2138483"/>
            <a:ext cx="4690586" cy="3617738"/>
          </a:xfrm>
          <a:prstGeom prst="rect">
            <a:avLst/>
          </a:prstGeom>
        </p:spPr>
      </p:pic>
      <p:sp>
        <p:nvSpPr>
          <p:cNvPr id="5" name="文本框 4"/>
          <p:cNvSpPr txBox="1"/>
          <p:nvPr/>
        </p:nvSpPr>
        <p:spPr>
          <a:xfrm>
            <a:off x="7252676" y="5864595"/>
            <a:ext cx="3650295" cy="369332"/>
          </a:xfrm>
          <a:prstGeom prst="rect">
            <a:avLst/>
          </a:prstGeom>
          <a:noFill/>
        </p:spPr>
        <p:txBody>
          <a:bodyPr wrap="none" rtlCol="0">
            <a:spAutoFit/>
          </a:bodyPr>
          <a:lstStyle/>
          <a:p>
            <a:r>
              <a:rPr lang="pt-BR" altLang="zh-CN" dirty="0"/>
              <a:t>2020 Cao, Y. et.al. PRL 124(7),076801</a:t>
            </a:r>
            <a:endParaRPr lang="zh-CN" altLang="en-US" dirty="0"/>
          </a:p>
        </p:txBody>
      </p:sp>
    </p:spTree>
    <p:extLst>
      <p:ext uri="{BB962C8B-B14F-4D97-AF65-F5344CB8AC3E}">
        <p14:creationId xmlns:p14="http://schemas.microsoft.com/office/powerpoint/2010/main" val="132999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EB2698-5873-4FF9-9690-C7C6C24CF14F}"/>
              </a:ext>
            </a:extLst>
          </p:cNvPr>
          <p:cNvSpPr>
            <a:spLocks noGrp="1"/>
          </p:cNvSpPr>
          <p:nvPr>
            <p:ph type="ctrTitle"/>
          </p:nvPr>
        </p:nvSpPr>
        <p:spPr>
          <a:xfrm>
            <a:off x="1066800" y="1303864"/>
            <a:ext cx="10058400" cy="1143000"/>
          </a:xfrm>
        </p:spPr>
        <p:txBody>
          <a:bodyPr>
            <a:normAutofit/>
          </a:bodyPr>
          <a:lstStyle/>
          <a:p>
            <a:pPr algn="ctr"/>
            <a:r>
              <a:rPr lang="en-US" altLang="zh-CN" sz="4800" dirty="0"/>
              <a:t>Magic-angle twisted 2D materials</a:t>
            </a:r>
            <a:endParaRPr lang="zh-CN" altLang="en-US" sz="4800" dirty="0"/>
          </a:p>
        </p:txBody>
      </p:sp>
      <p:sp>
        <p:nvSpPr>
          <p:cNvPr id="5" name="文本框 4"/>
          <p:cNvSpPr txBox="1"/>
          <p:nvPr/>
        </p:nvSpPr>
        <p:spPr>
          <a:xfrm>
            <a:off x="445477" y="5673969"/>
            <a:ext cx="9089219" cy="461665"/>
          </a:xfrm>
          <a:prstGeom prst="rect">
            <a:avLst/>
          </a:prstGeom>
          <a:noFill/>
        </p:spPr>
        <p:txBody>
          <a:bodyPr wrap="none" rtlCol="0">
            <a:spAutoFit/>
          </a:bodyPr>
          <a:lstStyle/>
          <a:p>
            <a:r>
              <a:rPr lang="en-US" altLang="zh-CN" sz="2400" dirty="0"/>
              <a:t>Group Member: </a:t>
            </a:r>
            <a:r>
              <a:rPr lang="zh-CN" altLang="en-US" sz="2400" dirty="0"/>
              <a:t>王杏  林益浩  王昊  杜思敬  赵天伦  李科卫  王继鹏</a:t>
            </a:r>
          </a:p>
        </p:txBody>
      </p:sp>
    </p:spTree>
    <p:extLst>
      <p:ext uri="{BB962C8B-B14F-4D97-AF65-F5344CB8AC3E}">
        <p14:creationId xmlns:p14="http://schemas.microsoft.com/office/powerpoint/2010/main" val="886708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7280" y="3967649"/>
            <a:ext cx="10058400" cy="1450757"/>
          </a:xfrm>
        </p:spPr>
        <p:txBody>
          <a:bodyPr/>
          <a:lstStyle/>
          <a:p>
            <a:r>
              <a:rPr lang="en-US" altLang="zh-CN" dirty="0"/>
              <a:t>Thank you for attention</a:t>
            </a:r>
            <a:endParaRPr lang="zh-CN" altLang="en-US" dirty="0"/>
          </a:p>
        </p:txBody>
      </p:sp>
      <p:sp>
        <p:nvSpPr>
          <p:cNvPr id="3" name="内容占位符 2"/>
          <p:cNvSpPr>
            <a:spLocks noGrp="1"/>
          </p:cNvSpPr>
          <p:nvPr>
            <p:ph idx="1"/>
          </p:nvPr>
        </p:nvSpPr>
        <p:spPr/>
        <p:txBody>
          <a:bodyPr/>
          <a:lstStyle/>
          <a:p>
            <a:endParaRPr lang="zh-CN" altLang="en-US" dirty="0"/>
          </a:p>
        </p:txBody>
      </p:sp>
    </p:spTree>
    <p:extLst>
      <p:ext uri="{BB962C8B-B14F-4D97-AF65-F5344CB8AC3E}">
        <p14:creationId xmlns:p14="http://schemas.microsoft.com/office/powerpoint/2010/main" val="2985290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7FA44E-F943-4E01-AC2B-0C289B9B4B06}"/>
              </a:ext>
            </a:extLst>
          </p:cNvPr>
          <p:cNvSpPr>
            <a:spLocks noGrp="1"/>
          </p:cNvSpPr>
          <p:nvPr>
            <p:ph type="title"/>
          </p:nvPr>
        </p:nvSpPr>
        <p:spPr>
          <a:xfrm>
            <a:off x="1097280" y="584507"/>
            <a:ext cx="10058400" cy="1072414"/>
          </a:xfrm>
        </p:spPr>
        <p:txBody>
          <a:bodyPr/>
          <a:lstStyle/>
          <a:p>
            <a:r>
              <a:rPr lang="en-US" altLang="zh-CN" b="1" dirty="0"/>
              <a:t>Contents</a:t>
            </a:r>
            <a:endParaRPr lang="zh-CN" altLang="en-US" b="1" dirty="0"/>
          </a:p>
        </p:txBody>
      </p:sp>
      <p:sp>
        <p:nvSpPr>
          <p:cNvPr id="4" name="内容占位符 3">
            <a:extLst>
              <a:ext uri="{FF2B5EF4-FFF2-40B4-BE49-F238E27FC236}">
                <a16:creationId xmlns:a16="http://schemas.microsoft.com/office/drawing/2014/main" id="{0BD5363A-7EAD-463C-B495-45CF5CCE94CD}"/>
              </a:ext>
            </a:extLst>
          </p:cNvPr>
          <p:cNvSpPr>
            <a:spLocks noGrp="1"/>
          </p:cNvSpPr>
          <p:nvPr>
            <p:ph idx="1"/>
          </p:nvPr>
        </p:nvSpPr>
        <p:spPr>
          <a:xfrm>
            <a:off x="947763" y="1854652"/>
            <a:ext cx="5877250" cy="3414268"/>
          </a:xfrm>
          <a:prstGeom prst="rect">
            <a:avLst/>
          </a:prstGeom>
          <a:noFill/>
        </p:spPr>
        <p:txBody>
          <a:bodyPr wrap="none" lIns="91440" tIns="45720" rIns="91440" bIns="45720">
            <a:spAutoFit/>
          </a:bodyPr>
          <a:lstStyle/>
          <a:p>
            <a:pPr>
              <a:buFont typeface="Wingdings" panose="05000000000000000000" pitchFamily="2" charset="2"/>
              <a:buChar char="l"/>
            </a:pPr>
            <a:r>
              <a:rPr lang="en-US" altLang="zh-CN" sz="3600" dirty="0" err="1"/>
              <a:t>Moire</a:t>
            </a:r>
            <a:r>
              <a:rPr lang="en-US" altLang="zh-CN" sz="3600" dirty="0"/>
              <a:t> Pattern &amp; </a:t>
            </a:r>
            <a:r>
              <a:rPr lang="en-US" altLang="zh-CN" sz="3600" dirty="0" err="1"/>
              <a:t>Twistronics</a:t>
            </a:r>
            <a:endParaRPr lang="en-US" altLang="zh-CN" sz="3600" dirty="0"/>
          </a:p>
          <a:p>
            <a:pPr>
              <a:buFont typeface="Wingdings" panose="05000000000000000000" pitchFamily="2" charset="2"/>
              <a:buChar char="l"/>
            </a:pPr>
            <a:r>
              <a:rPr lang="en-US" altLang="zh-CN" sz="3600" dirty="0" err="1"/>
              <a:t>Moire</a:t>
            </a:r>
            <a:r>
              <a:rPr lang="en-US" altLang="zh-CN" sz="3600" dirty="0"/>
              <a:t> band and Magic angle</a:t>
            </a:r>
          </a:p>
          <a:p>
            <a:pPr>
              <a:buFont typeface="Wingdings" panose="05000000000000000000" pitchFamily="2" charset="2"/>
              <a:buChar char="l"/>
            </a:pPr>
            <a:r>
              <a:rPr lang="en-US" altLang="zh-CN" sz="3600" dirty="0"/>
              <a:t>Experiments</a:t>
            </a:r>
          </a:p>
          <a:p>
            <a:pPr>
              <a:buFont typeface="Wingdings" panose="05000000000000000000" pitchFamily="2" charset="2"/>
              <a:buChar char="l"/>
            </a:pPr>
            <a:r>
              <a:rPr lang="en-US" altLang="zh-CN" sz="3600" dirty="0"/>
              <a:t>Summary</a:t>
            </a:r>
          </a:p>
          <a:p>
            <a:pPr>
              <a:buFont typeface="Wingdings" panose="05000000000000000000" pitchFamily="2" charset="2"/>
              <a:buChar char="l"/>
            </a:pPr>
            <a:endParaRPr lang="en-US" altLang="zh-CN"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3498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7FA44E-F943-4E01-AC2B-0C289B9B4B06}"/>
              </a:ext>
            </a:extLst>
          </p:cNvPr>
          <p:cNvSpPr>
            <a:spLocks noGrp="1"/>
          </p:cNvSpPr>
          <p:nvPr>
            <p:ph type="title"/>
          </p:nvPr>
        </p:nvSpPr>
        <p:spPr>
          <a:xfrm>
            <a:off x="1097280" y="584507"/>
            <a:ext cx="10058400" cy="1072414"/>
          </a:xfrm>
        </p:spPr>
        <p:txBody>
          <a:bodyPr/>
          <a:lstStyle/>
          <a:p>
            <a:r>
              <a:rPr lang="en-US" altLang="zh-CN" b="1" dirty="0"/>
              <a:t>Contents</a:t>
            </a:r>
            <a:endParaRPr lang="zh-CN" altLang="en-US" b="1" dirty="0"/>
          </a:p>
        </p:txBody>
      </p:sp>
      <p:sp>
        <p:nvSpPr>
          <p:cNvPr id="4" name="内容占位符 3">
            <a:extLst>
              <a:ext uri="{FF2B5EF4-FFF2-40B4-BE49-F238E27FC236}">
                <a16:creationId xmlns:a16="http://schemas.microsoft.com/office/drawing/2014/main" id="{0BD5363A-7EAD-463C-B495-45CF5CCE94CD}"/>
              </a:ext>
            </a:extLst>
          </p:cNvPr>
          <p:cNvSpPr>
            <a:spLocks noGrp="1"/>
          </p:cNvSpPr>
          <p:nvPr>
            <p:ph idx="1"/>
          </p:nvPr>
        </p:nvSpPr>
        <p:spPr>
          <a:xfrm>
            <a:off x="947763" y="1854652"/>
            <a:ext cx="5877250" cy="3414268"/>
          </a:xfrm>
          <a:prstGeom prst="rect">
            <a:avLst/>
          </a:prstGeom>
          <a:noFill/>
        </p:spPr>
        <p:txBody>
          <a:bodyPr wrap="none" lIns="91440" tIns="45720" rIns="91440" bIns="45720">
            <a:spAutoFit/>
          </a:bodyPr>
          <a:lstStyle/>
          <a:p>
            <a:pPr>
              <a:buFont typeface="Wingdings" panose="05000000000000000000" pitchFamily="2" charset="2"/>
              <a:buChar char="l"/>
            </a:pPr>
            <a:r>
              <a:rPr lang="en-US" altLang="zh-CN" sz="3600" dirty="0" err="1">
                <a:solidFill>
                  <a:schemeClr val="tx1">
                    <a:lumMod val="95000"/>
                    <a:lumOff val="5000"/>
                  </a:schemeClr>
                </a:solidFill>
              </a:rPr>
              <a:t>Moire</a:t>
            </a:r>
            <a:r>
              <a:rPr lang="en-US" altLang="zh-CN" sz="3600" dirty="0">
                <a:solidFill>
                  <a:schemeClr val="tx1">
                    <a:lumMod val="95000"/>
                    <a:lumOff val="5000"/>
                  </a:schemeClr>
                </a:solidFill>
              </a:rPr>
              <a:t> Pattern &amp; </a:t>
            </a:r>
            <a:r>
              <a:rPr lang="en-US" altLang="zh-CN" sz="3600" dirty="0" err="1">
                <a:solidFill>
                  <a:schemeClr val="tx1">
                    <a:lumMod val="95000"/>
                    <a:lumOff val="5000"/>
                  </a:schemeClr>
                </a:solidFill>
              </a:rPr>
              <a:t>Twistronics</a:t>
            </a:r>
            <a:endParaRPr lang="en-US" altLang="zh-CN" sz="3600" dirty="0">
              <a:solidFill>
                <a:schemeClr val="tx1">
                  <a:lumMod val="95000"/>
                  <a:lumOff val="5000"/>
                </a:schemeClr>
              </a:solidFill>
            </a:endParaRPr>
          </a:p>
          <a:p>
            <a:pPr>
              <a:buFont typeface="Wingdings" panose="05000000000000000000" pitchFamily="2" charset="2"/>
              <a:buChar char="l"/>
            </a:pPr>
            <a:r>
              <a:rPr lang="en-US" altLang="zh-CN" sz="3600" dirty="0" err="1">
                <a:solidFill>
                  <a:schemeClr val="bg1">
                    <a:lumMod val="65000"/>
                  </a:schemeClr>
                </a:solidFill>
              </a:rPr>
              <a:t>Moire</a:t>
            </a:r>
            <a:r>
              <a:rPr lang="en-US" altLang="zh-CN" sz="3600" dirty="0">
                <a:solidFill>
                  <a:schemeClr val="bg1">
                    <a:lumMod val="65000"/>
                  </a:schemeClr>
                </a:solidFill>
              </a:rPr>
              <a:t> band and Magic angle</a:t>
            </a:r>
          </a:p>
          <a:p>
            <a:pPr>
              <a:buFont typeface="Wingdings" panose="05000000000000000000" pitchFamily="2" charset="2"/>
              <a:buChar char="l"/>
            </a:pPr>
            <a:r>
              <a:rPr lang="en-US" altLang="zh-CN" sz="3600" dirty="0">
                <a:solidFill>
                  <a:schemeClr val="bg1">
                    <a:lumMod val="65000"/>
                  </a:schemeClr>
                </a:solidFill>
              </a:rPr>
              <a:t>Experiments</a:t>
            </a:r>
          </a:p>
          <a:p>
            <a:pPr>
              <a:buFont typeface="Wingdings" panose="05000000000000000000" pitchFamily="2" charset="2"/>
              <a:buChar char="l"/>
            </a:pPr>
            <a:r>
              <a:rPr lang="en-US" altLang="zh-CN" sz="3600" dirty="0">
                <a:solidFill>
                  <a:schemeClr val="bg1">
                    <a:lumMod val="65000"/>
                  </a:schemeClr>
                </a:solidFill>
              </a:rPr>
              <a:t>Summary</a:t>
            </a:r>
          </a:p>
          <a:p>
            <a:pPr>
              <a:buFont typeface="Wingdings" panose="05000000000000000000" pitchFamily="2" charset="2"/>
              <a:buChar char="l"/>
            </a:pPr>
            <a:endParaRPr lang="en-US" altLang="zh-CN"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5358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7280" y="296128"/>
            <a:ext cx="10058400" cy="1450757"/>
          </a:xfrm>
        </p:spPr>
        <p:txBody>
          <a:bodyPr>
            <a:normAutofit/>
          </a:bodyPr>
          <a:lstStyle/>
          <a:p>
            <a:r>
              <a:rPr lang="en-US" altLang="zh-CN" sz="3600" dirty="0" err="1">
                <a:sym typeface="+mn-ea"/>
              </a:rPr>
              <a:t>Moire</a:t>
            </a:r>
            <a:r>
              <a:rPr lang="en-US" altLang="zh-CN" sz="3600" dirty="0">
                <a:sym typeface="+mn-ea"/>
              </a:rPr>
              <a:t> Pattern</a:t>
            </a:r>
            <a:endParaRPr lang="en-US" altLang="zh-CN" sz="3600" dirty="0"/>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280" y="2334670"/>
            <a:ext cx="2305246" cy="2187561"/>
          </a:xfrm>
          <a:prstGeom prst="rect">
            <a:avLst/>
          </a:prstGeom>
        </p:spPr>
      </p:pic>
      <p:pic>
        <p:nvPicPr>
          <p:cNvPr id="5" name="图片 4" descr="C:\Users\HP\Desktop\表面物理P\pre\TBG.pngTB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137498" y="2334670"/>
            <a:ext cx="1880870" cy="2129790"/>
          </a:xfrm>
          <a:prstGeom prst="rect">
            <a:avLst/>
          </a:prstGeom>
        </p:spPr>
      </p:pic>
      <p:pic>
        <p:nvPicPr>
          <p:cNvPr id="6" name="图片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6166" y="2477849"/>
            <a:ext cx="4500907" cy="3231722"/>
          </a:xfrm>
          <a:prstGeom prst="rect">
            <a:avLst/>
          </a:prstGeom>
        </p:spPr>
      </p:pic>
      <p:sp>
        <p:nvSpPr>
          <p:cNvPr id="7" name="文本框 6"/>
          <p:cNvSpPr txBox="1"/>
          <p:nvPr/>
        </p:nvSpPr>
        <p:spPr>
          <a:xfrm>
            <a:off x="855225" y="5709141"/>
            <a:ext cx="5507341" cy="523220"/>
          </a:xfrm>
          <a:prstGeom prst="rect">
            <a:avLst/>
          </a:prstGeom>
          <a:noFill/>
        </p:spPr>
        <p:txBody>
          <a:bodyPr wrap="none" rtlCol="0">
            <a:spAutoFit/>
          </a:bodyPr>
          <a:lstStyle/>
          <a:p>
            <a:r>
              <a:rPr lang="zh-CN" altLang="zh-CN" sz="1400" dirty="0"/>
              <a:t>2005 Pong, W.-T., Durkan, C.  J. Phys. D:Appl. Phys.</a:t>
            </a:r>
            <a:r>
              <a:rPr lang="en-US" altLang="zh-CN" sz="1400" dirty="0"/>
              <a:t> 38(21), pp. R329-R355</a:t>
            </a:r>
          </a:p>
          <a:p>
            <a:r>
              <a:rPr lang="zh-CN" altLang="zh-CN" sz="1400" dirty="0"/>
              <a:t> </a:t>
            </a:r>
            <a:endParaRPr lang="zh-CN" altLang="en-US" sz="1600" dirty="0"/>
          </a:p>
        </p:txBody>
      </p:sp>
      <p:pic>
        <p:nvPicPr>
          <p:cNvPr id="3"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88535" y="2913184"/>
            <a:ext cx="2506296" cy="2506296"/>
          </a:xfrm>
          <a:prstGeom prst="rect">
            <a:avLst/>
          </a:prstGeom>
        </p:spPr>
      </p:pic>
      <p:pic>
        <p:nvPicPr>
          <p:cNvPr id="8" name="图片 7"/>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1892914" y="4950610"/>
            <a:ext cx="3056432" cy="3947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sym typeface="+mn-ea"/>
              </a:rPr>
              <a:t>Twisted 2D materials</a:t>
            </a:r>
            <a:r>
              <a:rPr lang="en-US" altLang="zh-CN" sz="3600" dirty="0"/>
              <a:t> &amp; </a:t>
            </a:r>
            <a:r>
              <a:rPr lang="en-US" altLang="zh-CN" sz="3600" dirty="0" err="1"/>
              <a:t>Twistronics</a:t>
            </a:r>
            <a:endParaRPr lang="zh-CN" altLang="en-US" sz="3600" dirty="0"/>
          </a:p>
        </p:txBody>
      </p:sp>
      <p:sp>
        <p:nvSpPr>
          <p:cNvPr id="4" name="文本框 3"/>
          <p:cNvSpPr txBox="1"/>
          <p:nvPr/>
        </p:nvSpPr>
        <p:spPr>
          <a:xfrm>
            <a:off x="2422525" y="5426221"/>
            <a:ext cx="10817225" cy="954107"/>
          </a:xfrm>
          <a:prstGeom prst="rect">
            <a:avLst/>
          </a:prstGeom>
          <a:noFill/>
        </p:spPr>
        <p:txBody>
          <a:bodyPr wrap="square" rtlCol="0">
            <a:spAutoFit/>
          </a:bodyPr>
          <a:lstStyle/>
          <a:p>
            <a:r>
              <a:rPr lang="en-US" altLang="zh-CN" sz="1400" dirty="0">
                <a:sym typeface="+mn-ea"/>
              </a:rPr>
              <a:t>2010 Li, G.et.al.  Nat. Phys. 6(2), pp. 109-113</a:t>
            </a:r>
          </a:p>
          <a:p>
            <a:r>
              <a:rPr lang="en-US" altLang="zh-CN" sz="1400" dirty="0">
                <a:sym typeface="+mn-ea"/>
              </a:rPr>
              <a:t>2018 Wu, F. et.al. PRB 97(3),035306 </a:t>
            </a:r>
          </a:p>
          <a:p>
            <a:r>
              <a:rPr lang="zh-CN" altLang="zh-CN" sz="1400" dirty="0"/>
              <a:t>2013 Ponomarenko, L.A.et.al. </a:t>
            </a:r>
            <a:r>
              <a:rPr lang="en-US" altLang="zh-CN" sz="1400" dirty="0">
                <a:sym typeface="+mn-ea"/>
              </a:rPr>
              <a:t>Nature 497(7451), pp. 594-597</a:t>
            </a:r>
          </a:p>
          <a:p>
            <a:r>
              <a:rPr lang="en-US" altLang="zh-CN" sz="1400" dirty="0"/>
              <a:t>2013 Dean, C.R. et.al. Nature. 497(7451), pp. 598-602</a:t>
            </a:r>
            <a:endParaRPr lang="zh-CN" altLang="en-US" sz="1400" dirty="0"/>
          </a:p>
        </p:txBody>
      </p:sp>
      <p:pic>
        <p:nvPicPr>
          <p:cNvPr id="6" name="图片 5" descr="TMC"/>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7035" y="2332355"/>
            <a:ext cx="1755775" cy="1749425"/>
          </a:xfrm>
          <a:prstGeom prst="rect">
            <a:avLst/>
          </a:prstGeom>
        </p:spPr>
      </p:pic>
      <p:sp>
        <p:nvSpPr>
          <p:cNvPr id="8" name="文本框 7"/>
          <p:cNvSpPr txBox="1"/>
          <p:nvPr/>
        </p:nvSpPr>
        <p:spPr>
          <a:xfrm>
            <a:off x="812718" y="4921250"/>
            <a:ext cx="1968109" cy="646331"/>
          </a:xfrm>
          <a:prstGeom prst="rect">
            <a:avLst/>
          </a:prstGeom>
          <a:noFill/>
        </p:spPr>
        <p:txBody>
          <a:bodyPr wrap="square" rtlCol="0">
            <a:spAutoFit/>
          </a:bodyPr>
          <a:lstStyle/>
          <a:p>
            <a:pPr algn="ctr"/>
            <a:r>
              <a:rPr lang="en-US" altLang="zh-CN" dirty="0"/>
              <a:t>Twisted bilayer graphene</a:t>
            </a:r>
          </a:p>
        </p:txBody>
      </p:sp>
      <p:sp>
        <p:nvSpPr>
          <p:cNvPr id="9" name="文本框 8"/>
          <p:cNvSpPr txBox="1"/>
          <p:nvPr/>
        </p:nvSpPr>
        <p:spPr>
          <a:xfrm>
            <a:off x="2977515" y="4224020"/>
            <a:ext cx="1694815" cy="646331"/>
          </a:xfrm>
          <a:prstGeom prst="rect">
            <a:avLst/>
          </a:prstGeom>
          <a:noFill/>
        </p:spPr>
        <p:txBody>
          <a:bodyPr wrap="square" rtlCol="0">
            <a:spAutoFit/>
          </a:bodyPr>
          <a:lstStyle/>
          <a:p>
            <a:pPr algn="ctr"/>
            <a:r>
              <a:rPr lang="en-US" altLang="zh-CN" dirty="0"/>
              <a:t>WS2/MoS2</a:t>
            </a:r>
          </a:p>
          <a:p>
            <a:pPr algn="ctr"/>
            <a:r>
              <a:rPr lang="zh-CN" altLang="zh-CN" dirty="0">
                <a:sym typeface="+mn-ea"/>
              </a:rPr>
              <a:t>heterobilayers</a:t>
            </a:r>
            <a:endParaRPr lang="en-US" altLang="zh-CN" dirty="0"/>
          </a:p>
        </p:txBody>
      </p:sp>
      <p:sp>
        <p:nvSpPr>
          <p:cNvPr id="10" name="文本框 9"/>
          <p:cNvSpPr txBox="1"/>
          <p:nvPr/>
        </p:nvSpPr>
        <p:spPr>
          <a:xfrm>
            <a:off x="8662035" y="4921250"/>
            <a:ext cx="1813560" cy="368300"/>
          </a:xfrm>
          <a:prstGeom prst="rect">
            <a:avLst/>
          </a:prstGeom>
          <a:noFill/>
        </p:spPr>
        <p:txBody>
          <a:bodyPr wrap="square" rtlCol="0">
            <a:spAutoFit/>
          </a:bodyPr>
          <a:lstStyle/>
          <a:p>
            <a:endParaRPr lang="zh-CN" altLang="en-US"/>
          </a:p>
        </p:txBody>
      </p:sp>
      <p:sp>
        <p:nvSpPr>
          <p:cNvPr id="11" name="文本框 10"/>
          <p:cNvSpPr txBox="1"/>
          <p:nvPr/>
        </p:nvSpPr>
        <p:spPr>
          <a:xfrm>
            <a:off x="5128260" y="4196715"/>
            <a:ext cx="1786890" cy="646331"/>
          </a:xfrm>
          <a:prstGeom prst="rect">
            <a:avLst/>
          </a:prstGeom>
          <a:noFill/>
        </p:spPr>
        <p:txBody>
          <a:bodyPr wrap="square" rtlCol="0">
            <a:spAutoFit/>
          </a:bodyPr>
          <a:lstStyle/>
          <a:p>
            <a:pPr algn="ctr"/>
            <a:r>
              <a:rPr lang="en-US" altLang="zh-CN" dirty="0">
                <a:sym typeface="+mn-ea"/>
              </a:rPr>
              <a:t>Bilayer </a:t>
            </a:r>
            <a:r>
              <a:rPr lang="zh-CN" altLang="en-US" dirty="0">
                <a:sym typeface="+mn-ea"/>
              </a:rPr>
              <a:t>graphene on h-BN</a:t>
            </a:r>
            <a:endParaRPr lang="zh-CN" altLang="en-US" dirty="0"/>
          </a:p>
        </p:txBody>
      </p:sp>
      <p:sp>
        <p:nvSpPr>
          <p:cNvPr id="3" name="文本框 2"/>
          <p:cNvSpPr txBox="1"/>
          <p:nvPr/>
        </p:nvSpPr>
        <p:spPr>
          <a:xfrm>
            <a:off x="6915150" y="2191385"/>
            <a:ext cx="4240530" cy="2891790"/>
          </a:xfrm>
          <a:prstGeom prst="rect">
            <a:avLst/>
          </a:prstGeom>
          <a:noFill/>
        </p:spPr>
        <p:txBody>
          <a:bodyPr wrap="square" rtlCol="0">
            <a:spAutoFit/>
          </a:bodyPr>
          <a:lstStyle/>
          <a:p>
            <a:r>
              <a:rPr lang="en-US" altLang="zh-CN" sz="2400" b="1" dirty="0"/>
              <a:t>Novel Physical Properties</a:t>
            </a:r>
            <a:r>
              <a:rPr lang="zh-CN" altLang="en-US" sz="2400" b="1" dirty="0"/>
              <a:t>：</a:t>
            </a:r>
            <a:endParaRPr lang="en-US" altLang="zh-CN" dirty="0"/>
          </a:p>
          <a:p>
            <a:endParaRPr lang="en-US" altLang="zh-CN" dirty="0"/>
          </a:p>
          <a:p>
            <a:pPr marL="342900" indent="-342900">
              <a:buFont typeface="Arial" panose="020B0604020202020204" pitchFamily="34" charset="0"/>
              <a:buChar char="•"/>
            </a:pPr>
            <a:r>
              <a:rPr lang="en-US" altLang="zh-CN" sz="2000" dirty="0"/>
              <a:t>Unconventional superconductivity</a:t>
            </a:r>
          </a:p>
          <a:p>
            <a:endParaRPr lang="en-US" altLang="zh-CN" sz="2000" dirty="0"/>
          </a:p>
          <a:p>
            <a:pPr marL="342900" indent="-342900">
              <a:buFont typeface="Arial" panose="020B0604020202020204" pitchFamily="34" charset="0"/>
              <a:buChar char="•"/>
            </a:pPr>
            <a:r>
              <a:rPr lang="en-US" altLang="zh-CN" sz="2000" dirty="0" err="1"/>
              <a:t>Moire</a:t>
            </a:r>
            <a:r>
              <a:rPr lang="en-US" altLang="zh-CN" sz="2000" dirty="0"/>
              <a:t> excitons</a:t>
            </a:r>
          </a:p>
          <a:p>
            <a:endParaRPr lang="en-US" altLang="zh-CN" sz="2000" dirty="0"/>
          </a:p>
          <a:p>
            <a:pPr marL="342900" indent="-342900">
              <a:buFont typeface="Arial" panose="020B0604020202020204" pitchFamily="34" charset="0"/>
              <a:buChar char="•"/>
            </a:pPr>
            <a:r>
              <a:rPr lang="en-US" altLang="zh-CN" sz="2000" dirty="0"/>
              <a:t>Hofstadter’s butterfly</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t>
            </a:r>
          </a:p>
        </p:txBody>
      </p:sp>
      <p:sp>
        <p:nvSpPr>
          <p:cNvPr id="14" name="文本框 13"/>
          <p:cNvSpPr txBox="1"/>
          <p:nvPr/>
        </p:nvSpPr>
        <p:spPr>
          <a:xfrm>
            <a:off x="9734550" y="5495925"/>
            <a:ext cx="1657350" cy="306705"/>
          </a:xfrm>
          <a:prstGeom prst="rect">
            <a:avLst/>
          </a:prstGeom>
          <a:noFill/>
        </p:spPr>
        <p:txBody>
          <a:bodyPr wrap="square" rtlCol="0">
            <a:spAutoFit/>
          </a:bodyPr>
          <a:lstStyle/>
          <a:p>
            <a:r>
              <a:rPr lang="en-US" altLang="zh-CN" sz="1400"/>
              <a:t>arXiv:1812.09815</a:t>
            </a:r>
          </a:p>
        </p:txBody>
      </p:sp>
      <p:pic>
        <p:nvPicPr>
          <p:cNvPr id="13" name="图片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4550" y="3714701"/>
            <a:ext cx="2354416" cy="2442308"/>
          </a:xfrm>
          <a:prstGeom prst="rect">
            <a:avLst/>
          </a:prstGeom>
        </p:spPr>
      </p:pic>
      <p:pic>
        <p:nvPicPr>
          <p:cNvPr id="15" name="图片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962" y="1861185"/>
            <a:ext cx="1449623" cy="3125983"/>
          </a:xfrm>
          <a:prstGeom prst="rect">
            <a:avLst/>
          </a:prstGeom>
        </p:spPr>
      </p:pic>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3180" y="2308860"/>
            <a:ext cx="1620260" cy="16222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t>Twisted bilayer graphene(TBG) </a:t>
            </a:r>
            <a:endParaRPr lang="zh-CN" altLang="en-US" sz="3600" dirty="0"/>
          </a:p>
        </p:txBody>
      </p:sp>
      <p:grpSp>
        <p:nvGrpSpPr>
          <p:cNvPr id="15" name="组合 14"/>
          <p:cNvGrpSpPr/>
          <p:nvPr/>
        </p:nvGrpSpPr>
        <p:grpSpPr>
          <a:xfrm>
            <a:off x="405690" y="1855879"/>
            <a:ext cx="6909509" cy="2108579"/>
            <a:chOff x="228032" y="1714989"/>
            <a:chExt cx="11088304" cy="3509330"/>
          </a:xfrm>
        </p:grpSpPr>
        <p:sp>
          <p:nvSpPr>
            <p:cNvPr id="16" name="矩形 15"/>
            <p:cNvSpPr/>
            <p:nvPr/>
          </p:nvSpPr>
          <p:spPr>
            <a:xfrm>
              <a:off x="371661" y="2546999"/>
              <a:ext cx="10944675" cy="215737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20000">
              <a:off x="228032" y="2501510"/>
              <a:ext cx="10887075" cy="2190750"/>
            </a:xfrm>
            <a:prstGeom prst="rect">
              <a:avLst/>
            </a:prstGeom>
            <a:blipFill dpi="0" rotWithShape="1">
              <a:blip r:embed="rId4" cstate="email">
                <a:alphaModFix amt="57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rot="-60000">
              <a:off x="4295625" y="1955051"/>
              <a:ext cx="2779946" cy="3269268"/>
              <a:chOff x="7230695" y="898218"/>
              <a:chExt cx="2779946" cy="3269268"/>
            </a:xfrm>
          </p:grpSpPr>
          <p:sp>
            <p:nvSpPr>
              <p:cNvPr id="21" name="矩形 20"/>
              <p:cNvSpPr/>
              <p:nvPr/>
            </p:nvSpPr>
            <p:spPr>
              <a:xfrm>
                <a:off x="8621041" y="898218"/>
                <a:ext cx="1389600" cy="3268800"/>
              </a:xfrm>
              <a:prstGeom prst="rect">
                <a:avLst/>
              </a:prstGeom>
              <a:gradFill flip="none" rotWithShape="1">
                <a:gsLst>
                  <a:gs pos="0">
                    <a:schemeClr val="accent3">
                      <a:lumMod val="5000"/>
                      <a:lumOff val="95000"/>
                      <a:alpha val="0"/>
                    </a:schemeClr>
                  </a:gs>
                  <a:gs pos="57000">
                    <a:schemeClr val="accent3">
                      <a:lumMod val="45000"/>
                      <a:lumOff val="55000"/>
                      <a:alpha val="70000"/>
                    </a:schemeClr>
                  </a:gs>
                  <a:gs pos="100000">
                    <a:schemeClr val="accent3">
                      <a:lumMod val="45000"/>
                      <a:lumOff val="55000"/>
                    </a:schemeClr>
                  </a:gs>
                  <a:gs pos="100000">
                    <a:schemeClr val="accent3">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230695" y="898686"/>
                <a:ext cx="1389600" cy="3268800"/>
              </a:xfrm>
              <a:prstGeom prst="rect">
                <a:avLst/>
              </a:prstGeom>
              <a:gradFill flip="none" rotWithShape="1">
                <a:gsLst>
                  <a:gs pos="0">
                    <a:schemeClr val="accent3">
                      <a:lumMod val="5000"/>
                      <a:lumOff val="95000"/>
                      <a:alpha val="0"/>
                    </a:schemeClr>
                  </a:gs>
                  <a:gs pos="57000">
                    <a:schemeClr val="accent3">
                      <a:lumMod val="45000"/>
                      <a:lumOff val="55000"/>
                      <a:alpha val="70000"/>
                    </a:schemeClr>
                  </a:gs>
                  <a:gs pos="100000">
                    <a:schemeClr val="accent3">
                      <a:lumMod val="45000"/>
                      <a:lumOff val="55000"/>
                    </a:schemeClr>
                  </a:gs>
                  <a:gs pos="100000">
                    <a:schemeClr val="accent3">
                      <a:lumMod val="30000"/>
                      <a:lumOff val="70000"/>
                      <a:alpha val="6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546799" y="1714989"/>
              <a:ext cx="440505" cy="369332"/>
            </a:xfrm>
            <a:prstGeom prst="rect">
              <a:avLst/>
            </a:prstGeom>
            <a:noFill/>
          </p:spPr>
          <p:txBody>
            <a:bodyPr wrap="none" rtlCol="0">
              <a:spAutoFit/>
            </a:bodyPr>
            <a:lstStyle/>
            <a:p>
              <a:r>
                <a:rPr lang="en-US" altLang="zh-CN" dirty="0"/>
                <a:t>BA</a:t>
              </a:r>
              <a:endParaRPr lang="zh-CN" altLang="en-US" dirty="0"/>
            </a:p>
          </p:txBody>
        </p:sp>
        <p:sp>
          <p:nvSpPr>
            <p:cNvPr id="20" name="文本框 19"/>
            <p:cNvSpPr txBox="1"/>
            <p:nvPr/>
          </p:nvSpPr>
          <p:spPr>
            <a:xfrm>
              <a:off x="1851752" y="1825469"/>
              <a:ext cx="442750" cy="369332"/>
            </a:xfrm>
            <a:prstGeom prst="rect">
              <a:avLst/>
            </a:prstGeom>
            <a:noFill/>
          </p:spPr>
          <p:txBody>
            <a:bodyPr wrap="none" rtlCol="0">
              <a:spAutoFit/>
            </a:bodyPr>
            <a:lstStyle/>
            <a:p>
              <a:r>
                <a:rPr lang="en-US" altLang="zh-CN" dirty="0"/>
                <a:t>AB</a:t>
              </a:r>
              <a:endParaRPr lang="zh-CN" altLang="en-US" dirty="0"/>
            </a:p>
          </p:txBody>
        </p:sp>
      </p:grpSp>
      <p:pic>
        <p:nvPicPr>
          <p:cNvPr id="23" name="图片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8923" y="3067955"/>
            <a:ext cx="3968975" cy="2486093"/>
          </a:xfrm>
          <a:prstGeom prst="rect">
            <a:avLst/>
          </a:prstGeom>
        </p:spPr>
      </p:pic>
      <p:sp>
        <p:nvSpPr>
          <p:cNvPr id="24" name="文本框 23"/>
          <p:cNvSpPr txBox="1"/>
          <p:nvPr/>
        </p:nvSpPr>
        <p:spPr>
          <a:xfrm>
            <a:off x="1097280" y="5821078"/>
            <a:ext cx="7618095" cy="523220"/>
          </a:xfrm>
          <a:prstGeom prst="rect">
            <a:avLst/>
          </a:prstGeom>
          <a:noFill/>
        </p:spPr>
        <p:txBody>
          <a:bodyPr wrap="square" rtlCol="0">
            <a:spAutoFit/>
          </a:bodyPr>
          <a:lstStyle/>
          <a:p>
            <a:r>
              <a:rPr lang="en-US" altLang="zh-CN" sz="1400" dirty="0"/>
              <a:t>2019 </a:t>
            </a:r>
            <a:r>
              <a:rPr lang="en-US" altLang="zh-CN" sz="1400" dirty="0" err="1"/>
              <a:t>Yoo</a:t>
            </a:r>
            <a:r>
              <a:rPr lang="en-US" altLang="zh-CN" sz="1400" dirty="0"/>
              <a:t>, H.et.al. Nat. Mat. 18(5), pp. 448-453</a:t>
            </a:r>
          </a:p>
          <a:p>
            <a:r>
              <a:rPr lang="en-US" altLang="zh-CN" sz="1400" i="1" dirty="0"/>
              <a:t>Atomic and electronic reconstruction at the  van der Waals interface in twisted bilayer graphene</a:t>
            </a:r>
            <a:endParaRPr lang="zh-CN" altLang="en-US" sz="1400" i="1" dirty="0"/>
          </a:p>
        </p:txBody>
      </p:sp>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241" y="4231054"/>
            <a:ext cx="6370221" cy="1598389"/>
          </a:xfrm>
          <a:prstGeom prst="rect">
            <a:avLst/>
          </a:prstGeom>
        </p:spPr>
      </p:pic>
      <p:sp>
        <p:nvSpPr>
          <p:cNvPr id="4" name="文本框 3"/>
          <p:cNvSpPr txBox="1"/>
          <p:nvPr/>
        </p:nvSpPr>
        <p:spPr>
          <a:xfrm>
            <a:off x="8007664" y="2572427"/>
            <a:ext cx="4275016" cy="369332"/>
          </a:xfrm>
          <a:prstGeom prst="rect">
            <a:avLst/>
          </a:prstGeom>
          <a:noFill/>
        </p:spPr>
        <p:txBody>
          <a:bodyPr wrap="none" rtlCol="0">
            <a:spAutoFit/>
          </a:bodyPr>
          <a:lstStyle/>
          <a:p>
            <a:r>
              <a:rPr lang="en-US" altLang="zh-CN" dirty="0"/>
              <a:t>Formation of the “commensurate domains”</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7FA44E-F943-4E01-AC2B-0C289B9B4B06}"/>
              </a:ext>
            </a:extLst>
          </p:cNvPr>
          <p:cNvSpPr>
            <a:spLocks noGrp="1"/>
          </p:cNvSpPr>
          <p:nvPr>
            <p:ph type="title"/>
          </p:nvPr>
        </p:nvSpPr>
        <p:spPr>
          <a:xfrm>
            <a:off x="1097280" y="584507"/>
            <a:ext cx="10058400" cy="1072414"/>
          </a:xfrm>
        </p:spPr>
        <p:txBody>
          <a:bodyPr/>
          <a:lstStyle/>
          <a:p>
            <a:r>
              <a:rPr lang="en-US" altLang="zh-CN" b="1" dirty="0"/>
              <a:t>Contents</a:t>
            </a:r>
            <a:endParaRPr lang="zh-CN" altLang="en-US" b="1" dirty="0"/>
          </a:p>
        </p:txBody>
      </p:sp>
      <p:sp>
        <p:nvSpPr>
          <p:cNvPr id="4" name="内容占位符 3">
            <a:extLst>
              <a:ext uri="{FF2B5EF4-FFF2-40B4-BE49-F238E27FC236}">
                <a16:creationId xmlns:a16="http://schemas.microsoft.com/office/drawing/2014/main" id="{0BD5363A-7EAD-463C-B495-45CF5CCE94CD}"/>
              </a:ext>
            </a:extLst>
          </p:cNvPr>
          <p:cNvSpPr>
            <a:spLocks noGrp="1"/>
          </p:cNvSpPr>
          <p:nvPr>
            <p:ph idx="1"/>
          </p:nvPr>
        </p:nvSpPr>
        <p:spPr>
          <a:xfrm>
            <a:off x="947763" y="1854652"/>
            <a:ext cx="5877250" cy="3414268"/>
          </a:xfrm>
          <a:prstGeom prst="rect">
            <a:avLst/>
          </a:prstGeom>
          <a:noFill/>
        </p:spPr>
        <p:txBody>
          <a:bodyPr wrap="none" lIns="91440" tIns="45720" rIns="91440" bIns="45720">
            <a:spAutoFit/>
          </a:bodyPr>
          <a:lstStyle/>
          <a:p>
            <a:pPr>
              <a:buFont typeface="Wingdings" panose="05000000000000000000" pitchFamily="2" charset="2"/>
              <a:buChar char="l"/>
            </a:pPr>
            <a:r>
              <a:rPr lang="en-US" altLang="zh-CN" sz="3600" dirty="0" err="1">
                <a:solidFill>
                  <a:schemeClr val="bg1">
                    <a:lumMod val="65000"/>
                  </a:schemeClr>
                </a:solidFill>
              </a:rPr>
              <a:t>Moire</a:t>
            </a:r>
            <a:r>
              <a:rPr lang="en-US" altLang="zh-CN" sz="3600" dirty="0">
                <a:solidFill>
                  <a:schemeClr val="bg1">
                    <a:lumMod val="65000"/>
                  </a:schemeClr>
                </a:solidFill>
              </a:rPr>
              <a:t> Pattern &amp; </a:t>
            </a:r>
            <a:r>
              <a:rPr lang="en-US" altLang="zh-CN" sz="3600" dirty="0" err="1">
                <a:solidFill>
                  <a:schemeClr val="bg1">
                    <a:lumMod val="65000"/>
                  </a:schemeClr>
                </a:solidFill>
              </a:rPr>
              <a:t>Twistronics</a:t>
            </a:r>
            <a:endParaRPr lang="en-US" altLang="zh-CN" sz="3600" dirty="0">
              <a:solidFill>
                <a:schemeClr val="bg1">
                  <a:lumMod val="65000"/>
                </a:schemeClr>
              </a:solidFill>
            </a:endParaRPr>
          </a:p>
          <a:p>
            <a:pPr>
              <a:buFont typeface="Wingdings" panose="05000000000000000000" pitchFamily="2" charset="2"/>
              <a:buChar char="l"/>
            </a:pPr>
            <a:r>
              <a:rPr lang="en-US" altLang="zh-CN" sz="3600" dirty="0" err="1">
                <a:solidFill>
                  <a:schemeClr val="tx1">
                    <a:lumMod val="95000"/>
                    <a:lumOff val="5000"/>
                  </a:schemeClr>
                </a:solidFill>
              </a:rPr>
              <a:t>Moire</a:t>
            </a:r>
            <a:r>
              <a:rPr lang="en-US" altLang="zh-CN" sz="3600" dirty="0">
                <a:solidFill>
                  <a:schemeClr val="tx1">
                    <a:lumMod val="95000"/>
                    <a:lumOff val="5000"/>
                  </a:schemeClr>
                </a:solidFill>
              </a:rPr>
              <a:t> band and Magic angle</a:t>
            </a:r>
          </a:p>
          <a:p>
            <a:pPr>
              <a:buFont typeface="Wingdings" panose="05000000000000000000" pitchFamily="2" charset="2"/>
              <a:buChar char="l"/>
            </a:pPr>
            <a:r>
              <a:rPr lang="en-US" altLang="zh-CN" sz="3600" dirty="0">
                <a:solidFill>
                  <a:schemeClr val="bg1">
                    <a:lumMod val="65000"/>
                  </a:schemeClr>
                </a:solidFill>
              </a:rPr>
              <a:t>Experiments</a:t>
            </a:r>
          </a:p>
          <a:p>
            <a:pPr>
              <a:buFont typeface="Wingdings" panose="05000000000000000000" pitchFamily="2" charset="2"/>
              <a:buChar char="l"/>
            </a:pPr>
            <a:r>
              <a:rPr lang="en-US" altLang="zh-CN" sz="3600" dirty="0">
                <a:solidFill>
                  <a:schemeClr val="bg1">
                    <a:lumMod val="65000"/>
                  </a:schemeClr>
                </a:solidFill>
              </a:rPr>
              <a:t>Summary</a:t>
            </a:r>
          </a:p>
          <a:p>
            <a:pPr>
              <a:buFont typeface="Wingdings" panose="05000000000000000000" pitchFamily="2" charset="2"/>
              <a:buChar char="l"/>
            </a:pPr>
            <a:endParaRPr lang="en-US" altLang="zh-CN"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26939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err="1"/>
              <a:t>Moire</a:t>
            </a:r>
            <a:r>
              <a:rPr lang="en-US" altLang="zh-CN" sz="3600" dirty="0"/>
              <a:t> band</a:t>
            </a:r>
            <a:endParaRPr lang="zh-CN" altLang="en-US" sz="3600" dirty="0"/>
          </a:p>
        </p:txBody>
      </p:sp>
      <p:sp>
        <p:nvSpPr>
          <p:cNvPr id="3" name="内容占位符 2"/>
          <p:cNvSpPr>
            <a:spLocks noGrp="1"/>
          </p:cNvSpPr>
          <p:nvPr>
            <p:ph idx="1"/>
          </p:nvPr>
        </p:nvSpPr>
        <p:spPr/>
        <p:txBody>
          <a:bodyPr/>
          <a:lstStyle/>
          <a:p>
            <a:r>
              <a:rPr lang="en-US" altLang="zh-CN" dirty="0"/>
              <a:t>Problem:</a:t>
            </a:r>
          </a:p>
          <a:p>
            <a:pPr lvl="1"/>
            <a:r>
              <a:rPr lang="en-US" altLang="zh-CN" dirty="0"/>
              <a:t> Breakdown of Bloch electron picture due to Incommensurate structure</a:t>
            </a:r>
          </a:p>
          <a:p>
            <a:pPr marL="201168" lvl="1" indent="0">
              <a:buNone/>
            </a:pPr>
            <a:r>
              <a:rPr lang="en-US" altLang="zh-CN" dirty="0"/>
              <a:t>Solution:  Notion of </a:t>
            </a:r>
            <a:r>
              <a:rPr lang="en-US" altLang="zh-CN" dirty="0" err="1"/>
              <a:t>Moire</a:t>
            </a:r>
            <a:r>
              <a:rPr lang="en-US" altLang="zh-CN" dirty="0"/>
              <a:t> band </a:t>
            </a:r>
          </a:p>
          <a:p>
            <a:pPr lvl="1"/>
            <a:r>
              <a:rPr lang="zh-CN" altLang="zh-CN" sz="1400" dirty="0"/>
              <a:t>2011 Bistritzer, R.et.al. PNAS. </a:t>
            </a:r>
            <a:r>
              <a:rPr lang="zh-CN" altLang="zh-CN" sz="1400" i="1" dirty="0"/>
              <a:t>Moiré bands in twisted double-layer graphene</a:t>
            </a:r>
            <a:endParaRPr lang="en-US" altLang="zh-CN" sz="1400" i="1" dirty="0"/>
          </a:p>
          <a:p>
            <a:pPr lvl="1"/>
            <a:endParaRPr lang="en-US" altLang="zh-CN" dirty="0"/>
          </a:p>
          <a:p>
            <a:pPr marL="201168" lvl="1" indent="0">
              <a:buNone/>
            </a:pPr>
            <a:r>
              <a:rPr lang="en-US" altLang="zh-CN" dirty="0"/>
              <a:t>	</a:t>
            </a:r>
            <a:endParaRPr lang="zh-CN" altLang="en-US" dirty="0"/>
          </a:p>
        </p:txBody>
      </p:sp>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5068" y="116871"/>
            <a:ext cx="3069316" cy="1620489"/>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41895" y="1907092"/>
            <a:ext cx="1780308" cy="1982615"/>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2527" y="3079329"/>
            <a:ext cx="2929337" cy="3005715"/>
          </a:xfrm>
          <a:prstGeom prst="rect">
            <a:avLst/>
          </a:prstGeom>
        </p:spPr>
      </p:pic>
      <p:pic>
        <p:nvPicPr>
          <p:cNvPr id="7" name="图片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05865" y="3284967"/>
            <a:ext cx="2716911" cy="543382"/>
          </a:xfrm>
          <a:prstGeom prst="rect">
            <a:avLst/>
          </a:prstGeom>
        </p:spPr>
      </p:pic>
      <p:pic>
        <p:nvPicPr>
          <p:cNvPr id="8" name="图片 7"/>
          <p:cNvPicPr>
            <a:picLocks noChangeAspect="1"/>
          </p:cNvPicPr>
          <p:nvPr>
            <p:custDataLst>
              <p:tags r:id="rId1"/>
            </p:custDataLst>
          </p:nvPr>
        </p:nvPicPr>
        <p:blipFill>
          <a:blip r:embed="rId11" cstate="screen">
            <a:extLst>
              <a:ext uri="{28A0092B-C50C-407E-A947-70E740481C1C}">
                <a14:useLocalDpi xmlns:a14="http://schemas.microsoft.com/office/drawing/2010/main"/>
              </a:ext>
            </a:extLst>
          </a:blip>
          <a:stretch>
            <a:fillRect/>
          </a:stretch>
        </p:blipFill>
        <p:spPr>
          <a:xfrm>
            <a:off x="6293592" y="4391738"/>
            <a:ext cx="1501976" cy="226325"/>
          </a:xfrm>
          <a:prstGeom prst="rect">
            <a:avLst/>
          </a:prstGeom>
        </p:spPr>
      </p:pic>
      <p:pic>
        <p:nvPicPr>
          <p:cNvPr id="9" name="图片 8"/>
          <p:cNvPicPr>
            <a:picLocks noChangeAspect="1"/>
          </p:cNvPicPr>
          <p:nvPr>
            <p:custDataLst>
              <p:tags r:id="rId2"/>
            </p:custDataLst>
          </p:nvPr>
        </p:nvPicPr>
        <p:blipFill>
          <a:blip r:embed="rId12" cstate="screen">
            <a:extLst>
              <a:ext uri="{28A0092B-C50C-407E-A947-70E740481C1C}">
                <a14:useLocalDpi xmlns:a14="http://schemas.microsoft.com/office/drawing/2010/main"/>
              </a:ext>
            </a:extLst>
          </a:blip>
          <a:stretch>
            <a:fillRect/>
          </a:stretch>
        </p:blipFill>
        <p:spPr>
          <a:xfrm>
            <a:off x="6293592" y="5141574"/>
            <a:ext cx="2449979" cy="581716"/>
          </a:xfrm>
          <a:prstGeom prst="rect">
            <a:avLst/>
          </a:prstGeom>
        </p:spPr>
      </p:pic>
      <p:pic>
        <p:nvPicPr>
          <p:cNvPr id="10" name="图片 9"/>
          <p:cNvPicPr>
            <a:picLocks noChangeAspect="1"/>
          </p:cNvPicPr>
          <p:nvPr>
            <p:custDataLst>
              <p:tags r:id="rId3"/>
            </p:custDataLst>
          </p:nvPr>
        </p:nvPicPr>
        <p:blipFill>
          <a:blip r:embed="rId13" cstate="screen">
            <a:extLst>
              <a:ext uri="{28A0092B-C50C-407E-A947-70E740481C1C}">
                <a14:useLocalDpi xmlns:a14="http://schemas.microsoft.com/office/drawing/2010/main"/>
              </a:ext>
            </a:extLst>
          </a:blip>
          <a:stretch>
            <a:fillRect/>
          </a:stretch>
        </p:blipFill>
        <p:spPr>
          <a:xfrm>
            <a:off x="5074247" y="5676002"/>
            <a:ext cx="4696584" cy="428030"/>
          </a:xfrm>
          <a:prstGeom prst="rect">
            <a:avLst/>
          </a:prstGeom>
        </p:spPr>
      </p:pic>
      <p:pic>
        <p:nvPicPr>
          <p:cNvPr id="11" name="图片 10"/>
          <p:cNvPicPr>
            <a:picLocks noChangeAspect="1"/>
          </p:cNvPicPr>
          <p:nvPr>
            <p:custDataLst>
              <p:tags r:id="rId4"/>
            </p:custDataLst>
          </p:nvPr>
        </p:nvPicPr>
        <p:blipFill>
          <a:blip r:embed="rId14" cstate="screen">
            <a:extLst>
              <a:ext uri="{28A0092B-C50C-407E-A947-70E740481C1C}">
                <a14:useLocalDpi xmlns:a14="http://schemas.microsoft.com/office/drawing/2010/main"/>
              </a:ext>
            </a:extLst>
          </a:blip>
          <a:stretch>
            <a:fillRect/>
          </a:stretch>
        </p:blipFill>
        <p:spPr>
          <a:xfrm>
            <a:off x="10660985" y="5778723"/>
            <a:ext cx="779510" cy="198745"/>
          </a:xfrm>
          <a:prstGeom prst="rect">
            <a:avLst/>
          </a:prstGeom>
        </p:spPr>
      </p:pic>
      <p:sp>
        <p:nvSpPr>
          <p:cNvPr id="12" name="文本框 11"/>
          <p:cNvSpPr txBox="1"/>
          <p:nvPr/>
        </p:nvSpPr>
        <p:spPr>
          <a:xfrm>
            <a:off x="9881413" y="5693429"/>
            <a:ext cx="779572" cy="369332"/>
          </a:xfrm>
          <a:prstGeom prst="rect">
            <a:avLst/>
          </a:prstGeom>
          <a:noFill/>
        </p:spPr>
        <p:txBody>
          <a:bodyPr wrap="none" rtlCol="0">
            <a:spAutoFit/>
          </a:bodyPr>
          <a:lstStyle/>
          <a:p>
            <a:r>
              <a:rPr lang="en-US" altLang="zh-CN" dirty="0"/>
              <a:t>where</a:t>
            </a:r>
            <a:endParaRPr lang="zh-CN" altLang="en-US" dirty="0"/>
          </a:p>
        </p:txBody>
      </p:sp>
      <p:sp>
        <p:nvSpPr>
          <p:cNvPr id="13" name="文本框 12"/>
          <p:cNvSpPr txBox="1"/>
          <p:nvPr/>
        </p:nvSpPr>
        <p:spPr>
          <a:xfrm>
            <a:off x="4777045" y="3991423"/>
            <a:ext cx="1984710" cy="369332"/>
          </a:xfrm>
          <a:prstGeom prst="rect">
            <a:avLst/>
          </a:prstGeom>
          <a:noFill/>
        </p:spPr>
        <p:txBody>
          <a:bodyPr wrap="none" rtlCol="0">
            <a:spAutoFit/>
          </a:bodyPr>
          <a:lstStyle/>
          <a:p>
            <a:r>
              <a:rPr lang="en-US" altLang="zh-CN" dirty="0"/>
              <a:t>Layers’ Dirac cone :</a:t>
            </a:r>
            <a:endParaRPr lang="zh-CN" altLang="en-US" dirty="0"/>
          </a:p>
        </p:txBody>
      </p:sp>
      <p:sp>
        <p:nvSpPr>
          <p:cNvPr id="14" name="文本框 13"/>
          <p:cNvSpPr txBox="1"/>
          <p:nvPr/>
        </p:nvSpPr>
        <p:spPr>
          <a:xfrm>
            <a:off x="4776741" y="4649046"/>
            <a:ext cx="3375924" cy="369332"/>
          </a:xfrm>
          <a:prstGeom prst="rect">
            <a:avLst/>
          </a:prstGeom>
          <a:noFill/>
        </p:spPr>
        <p:txBody>
          <a:bodyPr wrap="none" rtlCol="0">
            <a:spAutoFit/>
          </a:bodyPr>
          <a:lstStyle/>
          <a:p>
            <a:r>
              <a:rPr lang="en-US" altLang="zh-CN" dirty="0"/>
              <a:t>Three types of interlayer hopping:</a:t>
            </a:r>
            <a:endParaRPr lang="zh-CN" altLang="en-US" dirty="0"/>
          </a:p>
        </p:txBody>
      </p:sp>
      <mc:AlternateContent xmlns:mc="http://schemas.openxmlformats.org/markup-compatibility/2006" xmlns:a14="http://schemas.microsoft.com/office/drawing/2010/main">
        <mc:Choice Requires="a14">
          <p:sp>
            <p:nvSpPr>
              <p:cNvPr id="15" name="文本框 14"/>
              <p:cNvSpPr txBox="1"/>
              <p:nvPr/>
            </p:nvSpPr>
            <p:spPr>
              <a:xfrm>
                <a:off x="9272098" y="5141574"/>
                <a:ext cx="2919902" cy="369332"/>
              </a:xfrm>
              <a:prstGeom prst="rect">
                <a:avLst/>
              </a:prstGeom>
              <a:noFill/>
            </p:spPr>
            <p:txBody>
              <a:bodyPr wrap="none" rtlCol="0">
                <a:spAutoFit/>
              </a:bodyPr>
              <a:lstStyle/>
              <a:p>
                <a14:m>
                  <m:oMath xmlns:m="http://schemas.openxmlformats.org/officeDocument/2006/math">
                    <m:r>
                      <a:rPr lang="en-US" altLang="zh-CN" b="0" i="1" smtClean="0">
                        <a:latin typeface="Cambria Math" panose="02040503050406030204" pitchFamily="18" charset="0"/>
                      </a:rPr>
                      <m:t>𝑤</m:t>
                    </m:r>
                  </m:oMath>
                </a14:m>
                <a:r>
                  <a:rPr lang="zh-CN" altLang="en-US" dirty="0"/>
                  <a:t> </a:t>
                </a:r>
                <a:r>
                  <a:rPr lang="en-US" altLang="zh-CN" dirty="0"/>
                  <a:t>~ </a:t>
                </a:r>
                <a:r>
                  <a:rPr lang="en-US" altLang="zh-CN" dirty="0" err="1"/>
                  <a:t>vdW</a:t>
                </a:r>
                <a:r>
                  <a:rPr lang="en-US" altLang="zh-CN" dirty="0"/>
                  <a:t> interaction strength</a:t>
                </a:r>
                <a:endParaRPr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9272098" y="5141574"/>
                <a:ext cx="2919902" cy="369332"/>
              </a:xfrm>
              <a:prstGeom prst="rect">
                <a:avLst/>
              </a:prstGeom>
              <a:blipFill rotWithShape="0">
                <a:blip r:embed="rId15"/>
                <a:stretch>
                  <a:fillRect t="-8197" r="-1253"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15021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69.6288"/>
  <p:tag name="LATEXADDIN" val="\documentclass{article}&#10;\usepackage{amsmath}&#10;\usepackage{amssymb}&#10;\usepackage{dsfont}&#10;\usepackage{amsthm}&#10;\usepackage{xcolor}&#10;\newtheorem{mythm}{Theorem}&#10;\pagestyle{empty}&#10;&#10;\begin{document}&#10;\[D = d/[2 \sin(\theta/2)]\]&#10;\end{document}"/>
  <p:tag name="IGUANATEXSIZE" val="24"/>
  <p:tag name="IGUANATEXCURSOR" val="215"/>
  <p:tag name="TRANSPARENCY" val="True"/>
  <p:tag name="FILENAME" val=""/>
  <p:tag name="LATEXENGINEID" val="0"/>
  <p:tag name="TEMPFOLDER" val="D:\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602.1747"/>
  <p:tag name="LATEXADDIN" val="\documentclass{article}&#10;\usepackage{amsmath}&#10;\usepackage{amssymb}&#10;\usepackage{dsfont}&#10;\usepackage{amsthm}&#10;\usepackage{xcolor}&#10;\newtheorem{mythm}{Theorem}&#10;\pagestyle{empty}&#10;&#10;\begin{document}&#10;\[h=i v \sigma \cdot \nabla\]&#10;\end{document}"/>
  <p:tag name="IGUANATEXSIZE" val="24"/>
  <p:tag name="IGUANATEXCURSOR" val="192"/>
  <p:tag name="TRANSPARENCY" val="True"/>
  <p:tag name="FILENAME" val=""/>
  <p:tag name="LATEXENGINEID" val="0"/>
  <p:tag name="TEMPFOLDER" val="D:\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83.4646"/>
  <p:tag name="ORIGINALWIDTH" val="1193.851"/>
  <p:tag name="LATEXADDIN" val="\documentclass{article}&#10;\usepackage{amsmath}&#10;\usepackage{amssymb}&#10;\usepackage{dsfont}&#10;\usepackage{amsthm}&#10;\usepackage{xcolor}&#10;\newtheorem{mythm}{Theorem}&#10;\pagestyle{empty}&#10;&#10;\begin{document}&#10;\[T(\mathbf{r})=w \sum_{j} e^{-i \mathbf{q}_{j} \cdot \mathbf{r}} T_{j}\]&#10;\end{document}"/>
  <p:tag name="IGUANATEXSIZE" val="24"/>
  <p:tag name="IGUANATEXCURSOR" val="261"/>
  <p:tag name="TRANSPARENCY" val="True"/>
  <p:tag name="FILENAME" val=""/>
  <p:tag name="LATEXENGINEID" val="0"/>
  <p:tag name="TEMPFOLDER" val="D:\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00.7124"/>
  <p:tag name="ORIGINALWIDTH" val="3299.587"/>
  <p:tag name="LATEXADDIN" val="\documentclass{article}&#10;\usepackage{amsmath}&#10;\usepackage{amssymb}&#10;\usepackage{dsfont}&#10;\usepackage{amsthm}&#10;\usepackage{xcolor}&#10;\newtheorem{mythm}{Theorem}&#10;\pagestyle{empty}&#10;&#10;\begin{document}&#10;\[T_{1}=\left(\begin{array}{ll}&#10;1 &amp; 1 \\&#10;1 &amp; 1&#10;\end{array}\right), T_{2}=\left(\begin{array}{cc}&#10;e^{-i \phi} &amp; 1 \\&#10;e^{i \phi} &amp; e^{-i \phi}&#10;\end{array}\right), T_{3}=\left(\begin{array}{cc}&#10;e^{i \phi} &amp; 1 \\&#10;e^{-i \phi} &amp; e^{i \phi}&#10;\end{array}\right)\]&#10;\end{document}"/>
  <p:tag name="IGUANATEXSIZE" val="24"/>
  <p:tag name="IGUANATEXCURSOR" val="444"/>
  <p:tag name="TRANSPARENCY" val="True"/>
  <p:tag name="FILENAME" val=""/>
  <p:tag name="LATEXENGINEID" val="0"/>
  <p:tag name="TEMPFOLDER" val="D:\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91.1886"/>
  <p:tag name="LATEXADDIN" val="\documentclass{article}&#10;\usepackage{amsmath}&#10;\usepackage{amssymb}&#10;\usepackage{dsfont}&#10;\usepackage{amsthm}&#10;\usepackage{xcolor}&#10;\newtheorem{mythm}{Theorem}&#10;\pagestyle{empty}&#10;&#10;\begin{document}&#10;\[\phi=2\pi/3\]&#10;\end{document}"/>
  <p:tag name="IGUANATEXSIZE" val="24"/>
  <p:tag name="IGUANATEXCURSOR" val="203"/>
  <p:tag name="TRANSPARENCY" val="True"/>
  <p:tag name="FILENAME" val=""/>
  <p:tag name="LATEXENGINEID" val="0"/>
  <p:tag name="TEMPFOLDER" val="D:\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70.6786"/>
  <p:tag name="LATEXADDIN" val="\documentclass{article}&#10;\usepackage{amsmath}&#10;\usepackage{amssymb}&#10;\usepackage{dsfont}&#10;\usepackage{amsthm}&#10;\usepackage{xcolor}&#10;\newtheorem{mythm}{Theorem}&#10;\pagestyle{empty}&#10;&#10;\begin{document}&#10;\[\alpha=w / v k_{\theta}\]&#10;\end{document}"/>
  <p:tag name="IGUANATEXSIZE" val="24"/>
  <p:tag name="IGUANATEXCURSOR" val="215"/>
  <p:tag name="TRANSPARENCY" val="True"/>
  <p:tag name="FILENAME" val=""/>
  <p:tag name="LATEXENGINEID" val="0"/>
  <p:tag name="TEMPFOLDER" val="D:\temp\"/>
  <p:tag name="LATEXFORMHEIGHT" val="312"/>
  <p:tag name="LATEXFORMWIDTH" val="384"/>
  <p:tag name="LATEXFORMWRAP" val="True"/>
  <p:tag name="BITMAPVECTOR" val="0"/>
</p:tagLst>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1878</TotalTime>
  <Words>2672</Words>
  <Application>Microsoft Office PowerPoint</Application>
  <PresentationFormat>宽屏</PresentationFormat>
  <Paragraphs>151</Paragraphs>
  <Slides>20</Slides>
  <Notes>17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-apple-system</vt:lpstr>
      <vt:lpstr>等线</vt:lpstr>
      <vt:lpstr>宋体</vt:lpstr>
      <vt:lpstr>Arial</vt:lpstr>
      <vt:lpstr>Calibri</vt:lpstr>
      <vt:lpstr>Calibri Light</vt:lpstr>
      <vt:lpstr>Cambria Math</vt:lpstr>
      <vt:lpstr>Wingdings</vt:lpstr>
      <vt:lpstr>回顾</vt:lpstr>
      <vt:lpstr>PowerPoint 演示文稿</vt:lpstr>
      <vt:lpstr>Magic-angle twisted 2D materials</vt:lpstr>
      <vt:lpstr>Contents</vt:lpstr>
      <vt:lpstr>Contents</vt:lpstr>
      <vt:lpstr>Moire Pattern</vt:lpstr>
      <vt:lpstr>Twisted 2D materials &amp; Twistronics</vt:lpstr>
      <vt:lpstr>Twisted bilayer graphene(TBG) </vt:lpstr>
      <vt:lpstr>Contents</vt:lpstr>
      <vt:lpstr>Moire band</vt:lpstr>
      <vt:lpstr>Moire band </vt:lpstr>
      <vt:lpstr>Emergence of “Magic angle”</vt:lpstr>
      <vt:lpstr>PowerPoint 演示文稿</vt:lpstr>
      <vt:lpstr>Contents</vt:lpstr>
      <vt:lpstr>Van Hove singularity</vt:lpstr>
      <vt:lpstr>Van Hove singularity</vt:lpstr>
      <vt:lpstr>Mott insulator &amp; Superconductivity</vt:lpstr>
      <vt:lpstr>Mott insulator &amp; Superconductivity</vt:lpstr>
      <vt:lpstr>Mott insulator &amp; Superconductivity</vt:lpstr>
      <vt:lpstr>Summary</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Magic-angle twisted 2D materials</dc:title>
  <dc:creator>PC-ZTL</dc:creator>
  <cp:lastModifiedBy>terence zhao</cp:lastModifiedBy>
  <cp:revision>106</cp:revision>
  <dcterms:created xsi:type="dcterms:W3CDTF">2020-11-16T11:22:44Z</dcterms:created>
  <dcterms:modified xsi:type="dcterms:W3CDTF">2020-11-18T10:07:49Z</dcterms:modified>
</cp:coreProperties>
</file>